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tif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media/image83.jpg" ContentType="image/jpeg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media/image10.jpg" ContentType="image/jpeg"/>
  <Override PartName="/ppt/media/image54.jpg" ContentType="image/jpeg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  <p:sldMasterId id="2147483753" r:id="rId2"/>
    <p:sldMasterId id="2147483765" r:id="rId3"/>
  </p:sldMasterIdLst>
  <p:notesMasterIdLst>
    <p:notesMasterId r:id="rId34"/>
  </p:notesMasterIdLst>
  <p:handoutMasterIdLst>
    <p:handoutMasterId r:id="rId35"/>
  </p:handoutMasterIdLst>
  <p:sldIdLst>
    <p:sldId id="256" r:id="rId4"/>
    <p:sldId id="297" r:id="rId5"/>
    <p:sldId id="380" r:id="rId6"/>
    <p:sldId id="365" r:id="rId7"/>
    <p:sldId id="366" r:id="rId8"/>
    <p:sldId id="351" r:id="rId9"/>
    <p:sldId id="357" r:id="rId10"/>
    <p:sldId id="358" r:id="rId11"/>
    <p:sldId id="362" r:id="rId12"/>
    <p:sldId id="369" r:id="rId13"/>
    <p:sldId id="360" r:id="rId14"/>
    <p:sldId id="361" r:id="rId15"/>
    <p:sldId id="367" r:id="rId16"/>
    <p:sldId id="375" r:id="rId17"/>
    <p:sldId id="370" r:id="rId18"/>
    <p:sldId id="371" r:id="rId19"/>
    <p:sldId id="381" r:id="rId20"/>
    <p:sldId id="352" r:id="rId21"/>
    <p:sldId id="344" r:id="rId22"/>
    <p:sldId id="372" r:id="rId23"/>
    <p:sldId id="379" r:id="rId24"/>
    <p:sldId id="346" r:id="rId25"/>
    <p:sldId id="347" r:id="rId26"/>
    <p:sldId id="348" r:id="rId27"/>
    <p:sldId id="349" r:id="rId28"/>
    <p:sldId id="350" r:id="rId29"/>
    <p:sldId id="363" r:id="rId30"/>
    <p:sldId id="374" r:id="rId31"/>
    <p:sldId id="377" r:id="rId32"/>
    <p:sldId id="356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A36"/>
    <a:srgbClr val="343741"/>
    <a:srgbClr val="7898AB"/>
    <a:srgbClr val="878A8F"/>
    <a:srgbClr val="7999AC"/>
    <a:srgbClr val="EAEAEA"/>
    <a:srgbClr val="39607A"/>
    <a:srgbClr val="878B3A"/>
    <a:srgbClr val="841B36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6" autoAdjust="0"/>
    <p:restoredTop sz="88792" autoAdjust="0"/>
  </p:normalViewPr>
  <p:slideViewPr>
    <p:cSldViewPr snapToGrid="0" showGuides="1">
      <p:cViewPr varScale="1">
        <p:scale>
          <a:sx n="65" d="100"/>
          <a:sy n="65" d="100"/>
        </p:scale>
        <p:origin x="1290" y="60"/>
      </p:cViewPr>
      <p:guideLst>
        <p:guide orient="horz" pos="2160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F-4DB9-B6E8-816A52136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F-4DB9-B6E8-816A52136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DB9-B6E8-816A52136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192536"/>
        <c:axId val="445193192"/>
        <c:axId val="217681744"/>
      </c:bar3DChart>
      <c:catAx>
        <c:axId val="44519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5193192"/>
        <c:crosses val="autoZero"/>
        <c:auto val="1"/>
        <c:lblAlgn val="ctr"/>
        <c:lblOffset val="100"/>
        <c:noMultiLvlLbl val="0"/>
      </c:catAx>
      <c:valAx>
        <c:axId val="445193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192536"/>
        <c:crosses val="autoZero"/>
        <c:crossBetween val="between"/>
      </c:valAx>
      <c:serAx>
        <c:axId val="21768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44519319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C9A45-F54C-43A5-9F21-767FCDCDEA8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36778-B440-49EC-AC7C-AFF0141DEEB4}">
      <dgm:prSet phldrT="[Text]" custT="1"/>
      <dgm:spPr/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Who are we trying to reach? How?</a:t>
          </a:r>
        </a:p>
      </dgm:t>
    </dgm:pt>
    <dgm:pt modelId="{FD351276-CE2E-4E6B-850A-9D0621882116}" type="parTrans" cxnId="{76FA9AA8-82CC-4D15-B44D-CB1C16FB95DC}">
      <dgm:prSet/>
      <dgm:spPr/>
      <dgm:t>
        <a:bodyPr/>
        <a:lstStyle/>
        <a:p>
          <a:endParaRPr lang="en-US"/>
        </a:p>
      </dgm:t>
    </dgm:pt>
    <dgm:pt modelId="{A4E6FE64-EF23-4B27-8837-E95DEA3DB904}" type="sibTrans" cxnId="{76FA9AA8-82CC-4D15-B44D-CB1C16FB95DC}">
      <dgm:prSet/>
      <dgm:spPr/>
      <dgm:t>
        <a:bodyPr/>
        <a:lstStyle/>
        <a:p>
          <a:endParaRPr lang="en-US"/>
        </a:p>
      </dgm:t>
    </dgm:pt>
    <dgm:pt modelId="{89A1BABE-2C47-4E9F-B029-ABFA16DDFDAE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How will we generate meaningful input?</a:t>
          </a:r>
        </a:p>
      </dgm:t>
    </dgm:pt>
    <dgm:pt modelId="{BC955AD5-78DA-4BE5-9B44-47937204B3E5}" type="parTrans" cxnId="{B630DED0-E310-4537-94E2-D8F4769892C9}">
      <dgm:prSet/>
      <dgm:spPr/>
      <dgm:t>
        <a:bodyPr/>
        <a:lstStyle/>
        <a:p>
          <a:endParaRPr lang="en-US"/>
        </a:p>
      </dgm:t>
    </dgm:pt>
    <dgm:pt modelId="{BE36C159-CE8D-40C2-B493-68B9E2703500}" type="sibTrans" cxnId="{B630DED0-E310-4537-94E2-D8F4769892C9}">
      <dgm:prSet/>
      <dgm:spPr/>
      <dgm:t>
        <a:bodyPr/>
        <a:lstStyle/>
        <a:p>
          <a:endParaRPr lang="en-US"/>
        </a:p>
      </dgm:t>
    </dgm:pt>
    <dgm:pt modelId="{835F12C7-F457-4EC9-BEA2-D8690F84F5A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How will we use the data?</a:t>
          </a:r>
        </a:p>
      </dgm:t>
    </dgm:pt>
    <dgm:pt modelId="{189D26B9-0831-48B7-939B-FC7D8237D6C3}" type="parTrans" cxnId="{34DEFEC0-5584-4605-8860-46E2446D1828}">
      <dgm:prSet/>
      <dgm:spPr/>
      <dgm:t>
        <a:bodyPr/>
        <a:lstStyle/>
        <a:p>
          <a:endParaRPr lang="en-US"/>
        </a:p>
      </dgm:t>
    </dgm:pt>
    <dgm:pt modelId="{B968621F-160D-420C-BF3B-6C64DF759C90}" type="sibTrans" cxnId="{34DEFEC0-5584-4605-8860-46E2446D1828}">
      <dgm:prSet/>
      <dgm:spPr/>
      <dgm:t>
        <a:bodyPr/>
        <a:lstStyle/>
        <a:p>
          <a:endParaRPr lang="en-US"/>
        </a:p>
      </dgm:t>
    </dgm:pt>
    <dgm:pt modelId="{C8BF1CCE-9122-466E-B576-91ACAE041505}" type="pres">
      <dgm:prSet presAssocID="{0F3C9A45-F54C-43A5-9F21-767FCDCDEA8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E9F615-197D-4EE6-8729-603FF9CE82FA}" type="pres">
      <dgm:prSet presAssocID="{F9536778-B440-49EC-AC7C-AFF0141DEEB4}" presName="Accent1" presStyleCnt="0"/>
      <dgm:spPr/>
    </dgm:pt>
    <dgm:pt modelId="{06ACB4ED-E647-4FE6-88E0-DB441ED8B3B1}" type="pres">
      <dgm:prSet presAssocID="{F9536778-B440-49EC-AC7C-AFF0141DEEB4}" presName="Accent" presStyleLbl="node1" presStyleIdx="0" presStyleCnt="3" custScaleX="131017" custLinFactNeighborX="1799" custLinFactNeighborY="-2277"/>
      <dgm:spPr>
        <a:solidFill>
          <a:srgbClr val="343741"/>
        </a:solidFill>
      </dgm:spPr>
    </dgm:pt>
    <dgm:pt modelId="{4FAE548E-D8CD-456B-A2CA-86358D2FD0C6}" type="pres">
      <dgm:prSet presAssocID="{F9536778-B440-49EC-AC7C-AFF0141DEEB4}" presName="Parent1" presStyleLbl="revTx" presStyleIdx="0" presStyleCnt="3" custScaleX="158345" custLinFactNeighborX="2767" custLinFactNeighborY="-121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18B81-750C-4B8F-B38D-9289CCED79EA}" type="pres">
      <dgm:prSet presAssocID="{89A1BABE-2C47-4E9F-B029-ABFA16DDFDAE}" presName="Accent2" presStyleCnt="0"/>
      <dgm:spPr/>
    </dgm:pt>
    <dgm:pt modelId="{0E7D50D5-87CE-4764-B214-2197546600F3}" type="pres">
      <dgm:prSet presAssocID="{89A1BABE-2C47-4E9F-B029-ABFA16DDFDAE}" presName="Accent" presStyleLbl="node1" presStyleIdx="1" presStyleCnt="3" custScaleX="133669"/>
      <dgm:spPr>
        <a:solidFill>
          <a:srgbClr val="343741"/>
        </a:solidFill>
      </dgm:spPr>
    </dgm:pt>
    <dgm:pt modelId="{7C641751-7C20-4355-B47D-FE8D933409A4}" type="pres">
      <dgm:prSet presAssocID="{89A1BABE-2C47-4E9F-B029-ABFA16DDFDAE}" presName="Parent2" presStyleLbl="revTx" presStyleIdx="1" presStyleCnt="3" custScaleX="201402" custScaleY="168343" custLinFactNeighborX="9119" custLinFactNeighborY="-3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3F333-08AC-4304-B6DC-7F2CB4BEEFCE}" type="pres">
      <dgm:prSet presAssocID="{835F12C7-F457-4EC9-BEA2-D8690F84F5AA}" presName="Accent3" presStyleCnt="0"/>
      <dgm:spPr/>
    </dgm:pt>
    <dgm:pt modelId="{BE834331-94B2-48E4-9C6E-5BA4F9C1FDAC}" type="pres">
      <dgm:prSet presAssocID="{835F12C7-F457-4EC9-BEA2-D8690F84F5AA}" presName="Accent" presStyleLbl="node1" presStyleIdx="2" presStyleCnt="3" custScaleX="131315"/>
      <dgm:spPr>
        <a:solidFill>
          <a:srgbClr val="343741"/>
        </a:solidFill>
      </dgm:spPr>
    </dgm:pt>
    <dgm:pt modelId="{F7EF5350-BCE8-4F98-9919-56D60266866A}" type="pres">
      <dgm:prSet presAssocID="{835F12C7-F457-4EC9-BEA2-D8690F84F5AA}" presName="Parent3" presStyleLbl="revTx" presStyleIdx="2" presStyleCnt="3" custScaleX="129238" custLinFactNeighborX="726" custLinFactNeighborY="-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EFEC0-5584-4605-8860-46E2446D1828}" srcId="{0F3C9A45-F54C-43A5-9F21-767FCDCDEA81}" destId="{835F12C7-F457-4EC9-BEA2-D8690F84F5AA}" srcOrd="2" destOrd="0" parTransId="{189D26B9-0831-48B7-939B-FC7D8237D6C3}" sibTransId="{B968621F-160D-420C-BF3B-6C64DF759C90}"/>
    <dgm:cxn modelId="{76FA9AA8-82CC-4D15-B44D-CB1C16FB95DC}" srcId="{0F3C9A45-F54C-43A5-9F21-767FCDCDEA81}" destId="{F9536778-B440-49EC-AC7C-AFF0141DEEB4}" srcOrd="0" destOrd="0" parTransId="{FD351276-CE2E-4E6B-850A-9D0621882116}" sibTransId="{A4E6FE64-EF23-4B27-8837-E95DEA3DB904}"/>
    <dgm:cxn modelId="{EB6F04BB-B2EC-447A-8E11-575BFDA3A8E5}" type="presOf" srcId="{835F12C7-F457-4EC9-BEA2-D8690F84F5AA}" destId="{F7EF5350-BCE8-4F98-9919-56D60266866A}" srcOrd="0" destOrd="0" presId="urn:microsoft.com/office/officeart/2009/layout/CircleArrowProcess"/>
    <dgm:cxn modelId="{93125EE4-FCA0-4CB7-8546-C390BF55AF6D}" type="presOf" srcId="{0F3C9A45-F54C-43A5-9F21-767FCDCDEA81}" destId="{C8BF1CCE-9122-466E-B576-91ACAE041505}" srcOrd="0" destOrd="0" presId="urn:microsoft.com/office/officeart/2009/layout/CircleArrowProcess"/>
    <dgm:cxn modelId="{C71947B3-9C07-47A9-93D0-08A72B06234A}" type="presOf" srcId="{89A1BABE-2C47-4E9F-B029-ABFA16DDFDAE}" destId="{7C641751-7C20-4355-B47D-FE8D933409A4}" srcOrd="0" destOrd="0" presId="urn:microsoft.com/office/officeart/2009/layout/CircleArrowProcess"/>
    <dgm:cxn modelId="{B630DED0-E310-4537-94E2-D8F4769892C9}" srcId="{0F3C9A45-F54C-43A5-9F21-767FCDCDEA81}" destId="{89A1BABE-2C47-4E9F-B029-ABFA16DDFDAE}" srcOrd="1" destOrd="0" parTransId="{BC955AD5-78DA-4BE5-9B44-47937204B3E5}" sibTransId="{BE36C159-CE8D-40C2-B493-68B9E2703500}"/>
    <dgm:cxn modelId="{94902F53-CC2B-44A9-9FD0-6123332F2FB2}" type="presOf" srcId="{F9536778-B440-49EC-AC7C-AFF0141DEEB4}" destId="{4FAE548E-D8CD-456B-A2CA-86358D2FD0C6}" srcOrd="0" destOrd="0" presId="urn:microsoft.com/office/officeart/2009/layout/CircleArrowProcess"/>
    <dgm:cxn modelId="{EF52586F-7B83-4BE6-B26D-A72982F4009B}" type="presParOf" srcId="{C8BF1CCE-9122-466E-B576-91ACAE041505}" destId="{93E9F615-197D-4EE6-8729-603FF9CE82FA}" srcOrd="0" destOrd="0" presId="urn:microsoft.com/office/officeart/2009/layout/CircleArrowProcess"/>
    <dgm:cxn modelId="{5E2FF55E-6C5B-4F17-A3C8-234DD05E5CD1}" type="presParOf" srcId="{93E9F615-197D-4EE6-8729-603FF9CE82FA}" destId="{06ACB4ED-E647-4FE6-88E0-DB441ED8B3B1}" srcOrd="0" destOrd="0" presId="urn:microsoft.com/office/officeart/2009/layout/CircleArrowProcess"/>
    <dgm:cxn modelId="{7B021FAC-451A-4BAE-81A3-0B3595172FF4}" type="presParOf" srcId="{C8BF1CCE-9122-466E-B576-91ACAE041505}" destId="{4FAE548E-D8CD-456B-A2CA-86358D2FD0C6}" srcOrd="1" destOrd="0" presId="urn:microsoft.com/office/officeart/2009/layout/CircleArrowProcess"/>
    <dgm:cxn modelId="{0D9A710A-6E76-4ECE-AA70-0E28E3B8ECBA}" type="presParOf" srcId="{C8BF1CCE-9122-466E-B576-91ACAE041505}" destId="{51118B81-750C-4B8F-B38D-9289CCED79EA}" srcOrd="2" destOrd="0" presId="urn:microsoft.com/office/officeart/2009/layout/CircleArrowProcess"/>
    <dgm:cxn modelId="{13C7B4A2-36AF-4771-A1A0-A1553B7CE385}" type="presParOf" srcId="{51118B81-750C-4B8F-B38D-9289CCED79EA}" destId="{0E7D50D5-87CE-4764-B214-2197546600F3}" srcOrd="0" destOrd="0" presId="urn:microsoft.com/office/officeart/2009/layout/CircleArrowProcess"/>
    <dgm:cxn modelId="{CB5AA757-EFC4-4FA5-ACE6-968CE2D034EB}" type="presParOf" srcId="{C8BF1CCE-9122-466E-B576-91ACAE041505}" destId="{7C641751-7C20-4355-B47D-FE8D933409A4}" srcOrd="3" destOrd="0" presId="urn:microsoft.com/office/officeart/2009/layout/CircleArrowProcess"/>
    <dgm:cxn modelId="{5D6B4FCA-F22B-47BA-A188-D610A969FC90}" type="presParOf" srcId="{C8BF1CCE-9122-466E-B576-91ACAE041505}" destId="{53D3F333-08AC-4304-B6DC-7F2CB4BEEFCE}" srcOrd="4" destOrd="0" presId="urn:microsoft.com/office/officeart/2009/layout/CircleArrowProcess"/>
    <dgm:cxn modelId="{11D6BD8B-DE70-436E-BD9C-938344CBDC89}" type="presParOf" srcId="{53D3F333-08AC-4304-B6DC-7F2CB4BEEFCE}" destId="{BE834331-94B2-48E4-9C6E-5BA4F9C1FDAC}" srcOrd="0" destOrd="0" presId="urn:microsoft.com/office/officeart/2009/layout/CircleArrowProcess"/>
    <dgm:cxn modelId="{E017F214-A4A7-4401-BAA2-DDFB78DDF2DF}" type="presParOf" srcId="{C8BF1CCE-9122-466E-B576-91ACAE041505}" destId="{F7EF5350-BCE8-4F98-9919-56D60266866A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E882E-FC78-463C-9D03-65C4AF9DA345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F00B15-E4EC-4F9A-B9E6-0EB1EF3D56EB}">
      <dgm:prSet phldrT="[Text]" custT="1"/>
      <dgm:spPr>
        <a:solidFill>
          <a:srgbClr val="174597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ASPIRATIONS</a:t>
          </a:r>
        </a:p>
      </dgm:t>
    </dgm:pt>
    <dgm:pt modelId="{2BB404E5-2472-400D-AC37-957BF2608CD7}" type="parTrans" cxnId="{D5C37115-D359-49D1-9919-44F2F63B9227}">
      <dgm:prSet/>
      <dgm:spPr/>
      <dgm:t>
        <a:bodyPr/>
        <a:lstStyle/>
        <a:p>
          <a:endParaRPr lang="en-US"/>
        </a:p>
      </dgm:t>
    </dgm:pt>
    <dgm:pt modelId="{F39A463B-4076-4239-889D-23DD185F5013}" type="sibTrans" cxnId="{D5C37115-D359-49D1-9919-44F2F63B9227}">
      <dgm:prSet/>
      <dgm:spPr/>
      <dgm:t>
        <a:bodyPr/>
        <a:lstStyle/>
        <a:p>
          <a:endParaRPr lang="en-US"/>
        </a:p>
      </dgm:t>
    </dgm:pt>
    <dgm:pt modelId="{10798BEC-B886-4A2F-B429-751F40A3F2F7}">
      <dgm:prSet phldrT="[Text]" custT="1"/>
      <dgm:spPr>
        <a:solidFill>
          <a:srgbClr val="174597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GOAL SETTING</a:t>
          </a:r>
        </a:p>
      </dgm:t>
    </dgm:pt>
    <dgm:pt modelId="{64E96D18-C76C-469C-B570-2FA2AA8D5548}" type="parTrans" cxnId="{E5269720-0D7B-4DD5-9EB1-C56620757198}">
      <dgm:prSet/>
      <dgm:spPr/>
      <dgm:t>
        <a:bodyPr/>
        <a:lstStyle/>
        <a:p>
          <a:endParaRPr lang="en-US"/>
        </a:p>
      </dgm:t>
    </dgm:pt>
    <dgm:pt modelId="{5D7AEA79-9E8D-4767-8C1C-6F1243821B6B}" type="sibTrans" cxnId="{E5269720-0D7B-4DD5-9EB1-C56620757198}">
      <dgm:prSet/>
      <dgm:spPr/>
      <dgm:t>
        <a:bodyPr/>
        <a:lstStyle/>
        <a:p>
          <a:endParaRPr lang="en-US"/>
        </a:p>
      </dgm:t>
    </dgm:pt>
    <dgm:pt modelId="{527A59F2-C54F-43DE-B413-06789665E6BD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PLAN</a:t>
          </a:r>
        </a:p>
      </dgm:t>
    </dgm:pt>
    <dgm:pt modelId="{C1926549-2BF4-4FAE-8EC4-968BA1DDD714}" type="parTrans" cxnId="{161B7685-7D94-45D6-B797-00A2BC6038AF}">
      <dgm:prSet/>
      <dgm:spPr/>
      <dgm:t>
        <a:bodyPr/>
        <a:lstStyle/>
        <a:p>
          <a:endParaRPr lang="en-US"/>
        </a:p>
      </dgm:t>
    </dgm:pt>
    <dgm:pt modelId="{08A04D5F-C557-441C-98A0-28F156C74445}" type="sibTrans" cxnId="{161B7685-7D94-45D6-B797-00A2BC6038AF}">
      <dgm:prSet/>
      <dgm:spPr/>
      <dgm:t>
        <a:bodyPr/>
        <a:lstStyle/>
        <a:p>
          <a:endParaRPr lang="en-US"/>
        </a:p>
      </dgm:t>
    </dgm:pt>
    <dgm:pt modelId="{158E9DE2-0919-444E-93E7-A6D6F49C1C75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FUND</a:t>
          </a:r>
        </a:p>
      </dgm:t>
    </dgm:pt>
    <dgm:pt modelId="{446C3140-B800-4308-9CB9-845ABFE1BEB9}" type="parTrans" cxnId="{187F076F-806B-4060-A67E-8991711FE612}">
      <dgm:prSet/>
      <dgm:spPr/>
      <dgm:t>
        <a:bodyPr/>
        <a:lstStyle/>
        <a:p>
          <a:endParaRPr lang="en-US"/>
        </a:p>
      </dgm:t>
    </dgm:pt>
    <dgm:pt modelId="{0FED2481-B5C5-4548-AE19-C4F74046F27F}" type="sibTrans" cxnId="{187F076F-806B-4060-A67E-8991711FE612}">
      <dgm:prSet/>
      <dgm:spPr/>
      <dgm:t>
        <a:bodyPr/>
        <a:lstStyle/>
        <a:p>
          <a:endParaRPr lang="en-US"/>
        </a:p>
      </dgm:t>
    </dgm:pt>
    <dgm:pt modelId="{428AA974-6BDC-43F6-BD10-0B87D60DC905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BUILD</a:t>
          </a:r>
        </a:p>
      </dgm:t>
    </dgm:pt>
    <dgm:pt modelId="{5A4D4C7E-2171-4E82-8B1A-BB9DC78FFF9A}" type="parTrans" cxnId="{92F43C95-A1EB-48BE-86B5-42453F379090}">
      <dgm:prSet/>
      <dgm:spPr/>
      <dgm:t>
        <a:bodyPr/>
        <a:lstStyle/>
        <a:p>
          <a:endParaRPr lang="en-US"/>
        </a:p>
      </dgm:t>
    </dgm:pt>
    <dgm:pt modelId="{8BD41E6E-3029-496E-BFC8-58587F97962B}" type="sibTrans" cxnId="{92F43C95-A1EB-48BE-86B5-42453F379090}">
      <dgm:prSet/>
      <dgm:spPr/>
      <dgm:t>
        <a:bodyPr/>
        <a:lstStyle/>
        <a:p>
          <a:endParaRPr lang="en-US"/>
        </a:p>
      </dgm:t>
    </dgm:pt>
    <dgm:pt modelId="{23BF08C7-4E64-4248-9405-D86FED2729C9}">
      <dgm:prSet phldrT="[Text]" custT="1"/>
      <dgm:spPr>
        <a:solidFill>
          <a:srgbClr val="174597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VALUES</a:t>
          </a:r>
        </a:p>
      </dgm:t>
    </dgm:pt>
    <dgm:pt modelId="{82AEEF21-2C9A-4768-922D-B1190F38AB1C}" type="sibTrans" cxnId="{DE1E69F0-D332-4011-8824-146667720E83}">
      <dgm:prSet/>
      <dgm:spPr/>
      <dgm:t>
        <a:bodyPr/>
        <a:lstStyle/>
        <a:p>
          <a:endParaRPr lang="en-US"/>
        </a:p>
      </dgm:t>
    </dgm:pt>
    <dgm:pt modelId="{87C1FAF0-5D48-42F5-AA19-D192B9FC6EC1}" type="parTrans" cxnId="{DE1E69F0-D332-4011-8824-146667720E83}">
      <dgm:prSet/>
      <dgm:spPr/>
      <dgm:t>
        <a:bodyPr/>
        <a:lstStyle/>
        <a:p>
          <a:endParaRPr lang="en-US"/>
        </a:p>
      </dgm:t>
    </dgm:pt>
    <dgm:pt modelId="{C860C2E7-470F-42EC-8E10-8CA6D79EA1CD}" type="pres">
      <dgm:prSet presAssocID="{C2DE882E-FC78-463C-9D03-65C4AF9DA3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FA8495-2F17-4A39-B657-317B95F7A790}" type="pres">
      <dgm:prSet presAssocID="{C2DE882E-FC78-463C-9D03-65C4AF9DA345}" presName="arrow" presStyleLbl="bgShp" presStyleIdx="0" presStyleCnt="1" custScaleX="113043" custLinFactNeighborX="1583"/>
      <dgm:spPr>
        <a:solidFill>
          <a:schemeClr val="bg1">
            <a:lumMod val="85000"/>
          </a:schemeClr>
        </a:solidFill>
      </dgm:spPr>
    </dgm:pt>
    <dgm:pt modelId="{A473984F-478A-499D-8B86-BF8425EA9555}" type="pres">
      <dgm:prSet presAssocID="{C2DE882E-FC78-463C-9D03-65C4AF9DA345}" presName="linearProcess" presStyleCnt="0"/>
      <dgm:spPr/>
    </dgm:pt>
    <dgm:pt modelId="{E0BA6AE3-BB8C-4319-9330-17BAFC1722A4}" type="pres">
      <dgm:prSet presAssocID="{23BF08C7-4E64-4248-9405-D86FED2729C9}" presName="textNode" presStyleLbl="node1" presStyleIdx="0" presStyleCnt="6" custScaleX="160833" custLinFactNeighborX="25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4B4D1-5E70-4773-AB47-4C40D1B5F61C}" type="pres">
      <dgm:prSet presAssocID="{82AEEF21-2C9A-4768-922D-B1190F38AB1C}" presName="sibTrans" presStyleCnt="0"/>
      <dgm:spPr/>
    </dgm:pt>
    <dgm:pt modelId="{B06E42CC-90B1-4D6C-915E-29829654CE57}" type="pres">
      <dgm:prSet presAssocID="{B1F00B15-E4EC-4F9A-B9E6-0EB1EF3D56EB}" presName="textNode" presStyleLbl="node1" presStyleIdx="1" presStyleCnt="6" custScaleX="159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8F74E-E1F1-44F7-BDCC-362DA41D0FA2}" type="pres">
      <dgm:prSet presAssocID="{F39A463B-4076-4239-889D-23DD185F5013}" presName="sibTrans" presStyleCnt="0"/>
      <dgm:spPr/>
    </dgm:pt>
    <dgm:pt modelId="{AA9D1834-7443-4FD0-9C5D-DD2D4BADDE30}" type="pres">
      <dgm:prSet presAssocID="{10798BEC-B886-4A2F-B429-751F40A3F2F7}" presName="textNode" presStyleLbl="node1" presStyleIdx="2" presStyleCnt="6" custScaleX="158890" custLinFactNeighborX="-15419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9D5AA-050D-4A4F-9155-70B0A35E5BE9}" type="pres">
      <dgm:prSet presAssocID="{5D7AEA79-9E8D-4767-8C1C-6F1243821B6B}" presName="sibTrans" presStyleCnt="0"/>
      <dgm:spPr/>
    </dgm:pt>
    <dgm:pt modelId="{8665516C-8D83-4698-951F-3F8BB527368B}" type="pres">
      <dgm:prSet presAssocID="{527A59F2-C54F-43DE-B413-06789665E6BD}" presName="textNode" presStyleLbl="node1" presStyleIdx="3" presStyleCnt="6" custScaleX="157463" custLinFactNeighborX="-43736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6C7D-0EB0-4560-A877-CC23803C597B}" type="pres">
      <dgm:prSet presAssocID="{08A04D5F-C557-441C-98A0-28F156C74445}" presName="sibTrans" presStyleCnt="0"/>
      <dgm:spPr/>
    </dgm:pt>
    <dgm:pt modelId="{731211CF-2C38-43DF-BDBC-6BBF97D8D900}" type="pres">
      <dgm:prSet presAssocID="{158E9DE2-0919-444E-93E7-A6D6F49C1C75}" presName="textNode" presStyleLbl="node1" presStyleIdx="4" presStyleCnt="6" custScaleX="158411" custLinFactNeighborX="-71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DC2B7-3AC8-4F2A-BFF8-359736F2AB12}" type="pres">
      <dgm:prSet presAssocID="{0FED2481-B5C5-4548-AE19-C4F74046F27F}" presName="sibTrans" presStyleCnt="0"/>
      <dgm:spPr/>
    </dgm:pt>
    <dgm:pt modelId="{08D61699-8637-489C-B6C1-76D969475895}" type="pres">
      <dgm:prSet presAssocID="{428AA974-6BDC-43F6-BD10-0B87D60DC905}" presName="textNode" presStyleLbl="node1" presStyleIdx="5" presStyleCnt="6" custScaleX="159613" custLinFactX="-21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B7685-7D94-45D6-B797-00A2BC6038AF}" srcId="{C2DE882E-FC78-463C-9D03-65C4AF9DA345}" destId="{527A59F2-C54F-43DE-B413-06789665E6BD}" srcOrd="3" destOrd="0" parTransId="{C1926549-2BF4-4FAE-8EC4-968BA1DDD714}" sibTransId="{08A04D5F-C557-441C-98A0-28F156C74445}"/>
    <dgm:cxn modelId="{B905791A-8F20-4CA3-ACCD-ED8F24B21EE2}" type="presOf" srcId="{C2DE882E-FC78-463C-9D03-65C4AF9DA345}" destId="{C860C2E7-470F-42EC-8E10-8CA6D79EA1CD}" srcOrd="0" destOrd="0" presId="urn:microsoft.com/office/officeart/2005/8/layout/hProcess9"/>
    <dgm:cxn modelId="{A80F6092-A412-458D-A6A9-C96A190FCC30}" type="presOf" srcId="{158E9DE2-0919-444E-93E7-A6D6F49C1C75}" destId="{731211CF-2C38-43DF-BDBC-6BBF97D8D900}" srcOrd="0" destOrd="0" presId="urn:microsoft.com/office/officeart/2005/8/layout/hProcess9"/>
    <dgm:cxn modelId="{DE1E69F0-D332-4011-8824-146667720E83}" srcId="{C2DE882E-FC78-463C-9D03-65C4AF9DA345}" destId="{23BF08C7-4E64-4248-9405-D86FED2729C9}" srcOrd="0" destOrd="0" parTransId="{87C1FAF0-5D48-42F5-AA19-D192B9FC6EC1}" sibTransId="{82AEEF21-2C9A-4768-922D-B1190F38AB1C}"/>
    <dgm:cxn modelId="{321F9190-1B39-41C8-A8E7-846C3884A18D}" type="presOf" srcId="{428AA974-6BDC-43F6-BD10-0B87D60DC905}" destId="{08D61699-8637-489C-B6C1-76D969475895}" srcOrd="0" destOrd="0" presId="urn:microsoft.com/office/officeart/2005/8/layout/hProcess9"/>
    <dgm:cxn modelId="{92F43C95-A1EB-48BE-86B5-42453F379090}" srcId="{C2DE882E-FC78-463C-9D03-65C4AF9DA345}" destId="{428AA974-6BDC-43F6-BD10-0B87D60DC905}" srcOrd="5" destOrd="0" parTransId="{5A4D4C7E-2171-4E82-8B1A-BB9DC78FFF9A}" sibTransId="{8BD41E6E-3029-496E-BFC8-58587F97962B}"/>
    <dgm:cxn modelId="{CCA7811D-F3D2-4A79-AE3C-0405727DD971}" type="presOf" srcId="{23BF08C7-4E64-4248-9405-D86FED2729C9}" destId="{E0BA6AE3-BB8C-4319-9330-17BAFC1722A4}" srcOrd="0" destOrd="0" presId="urn:microsoft.com/office/officeart/2005/8/layout/hProcess9"/>
    <dgm:cxn modelId="{B111A614-E6F5-420E-86E6-4871393960F3}" type="presOf" srcId="{527A59F2-C54F-43DE-B413-06789665E6BD}" destId="{8665516C-8D83-4698-951F-3F8BB527368B}" srcOrd="0" destOrd="0" presId="urn:microsoft.com/office/officeart/2005/8/layout/hProcess9"/>
    <dgm:cxn modelId="{187F076F-806B-4060-A67E-8991711FE612}" srcId="{C2DE882E-FC78-463C-9D03-65C4AF9DA345}" destId="{158E9DE2-0919-444E-93E7-A6D6F49C1C75}" srcOrd="4" destOrd="0" parTransId="{446C3140-B800-4308-9CB9-845ABFE1BEB9}" sibTransId="{0FED2481-B5C5-4548-AE19-C4F74046F27F}"/>
    <dgm:cxn modelId="{059337E9-4A76-40B1-A91C-85930183D242}" type="presOf" srcId="{10798BEC-B886-4A2F-B429-751F40A3F2F7}" destId="{AA9D1834-7443-4FD0-9C5D-DD2D4BADDE30}" srcOrd="0" destOrd="0" presId="urn:microsoft.com/office/officeart/2005/8/layout/hProcess9"/>
    <dgm:cxn modelId="{E5269720-0D7B-4DD5-9EB1-C56620757198}" srcId="{C2DE882E-FC78-463C-9D03-65C4AF9DA345}" destId="{10798BEC-B886-4A2F-B429-751F40A3F2F7}" srcOrd="2" destOrd="0" parTransId="{64E96D18-C76C-469C-B570-2FA2AA8D5548}" sibTransId="{5D7AEA79-9E8D-4767-8C1C-6F1243821B6B}"/>
    <dgm:cxn modelId="{D5C37115-D359-49D1-9919-44F2F63B9227}" srcId="{C2DE882E-FC78-463C-9D03-65C4AF9DA345}" destId="{B1F00B15-E4EC-4F9A-B9E6-0EB1EF3D56EB}" srcOrd="1" destOrd="0" parTransId="{2BB404E5-2472-400D-AC37-957BF2608CD7}" sibTransId="{F39A463B-4076-4239-889D-23DD185F5013}"/>
    <dgm:cxn modelId="{B2C929B4-6782-4E2A-A33F-42E8D98FF0C9}" type="presOf" srcId="{B1F00B15-E4EC-4F9A-B9E6-0EB1EF3D56EB}" destId="{B06E42CC-90B1-4D6C-915E-29829654CE57}" srcOrd="0" destOrd="0" presId="urn:microsoft.com/office/officeart/2005/8/layout/hProcess9"/>
    <dgm:cxn modelId="{1929E2D5-DACA-4C14-8013-3E5694407141}" type="presParOf" srcId="{C860C2E7-470F-42EC-8E10-8CA6D79EA1CD}" destId="{75FA8495-2F17-4A39-B657-317B95F7A790}" srcOrd="0" destOrd="0" presId="urn:microsoft.com/office/officeart/2005/8/layout/hProcess9"/>
    <dgm:cxn modelId="{ED0E7259-E547-4D0D-9CB2-D8EF56E85C5D}" type="presParOf" srcId="{C860C2E7-470F-42EC-8E10-8CA6D79EA1CD}" destId="{A473984F-478A-499D-8B86-BF8425EA9555}" srcOrd="1" destOrd="0" presId="urn:microsoft.com/office/officeart/2005/8/layout/hProcess9"/>
    <dgm:cxn modelId="{8857C157-D51D-40FC-88C0-6B6C5DD63868}" type="presParOf" srcId="{A473984F-478A-499D-8B86-BF8425EA9555}" destId="{E0BA6AE3-BB8C-4319-9330-17BAFC1722A4}" srcOrd="0" destOrd="0" presId="urn:microsoft.com/office/officeart/2005/8/layout/hProcess9"/>
    <dgm:cxn modelId="{C52650BA-2716-4C96-8D5A-994AC9FE511A}" type="presParOf" srcId="{A473984F-478A-499D-8B86-BF8425EA9555}" destId="{1EB4B4D1-5E70-4773-AB47-4C40D1B5F61C}" srcOrd="1" destOrd="0" presId="urn:microsoft.com/office/officeart/2005/8/layout/hProcess9"/>
    <dgm:cxn modelId="{5EF6BF67-5482-4916-9AF8-2CC6B9F32223}" type="presParOf" srcId="{A473984F-478A-499D-8B86-BF8425EA9555}" destId="{B06E42CC-90B1-4D6C-915E-29829654CE57}" srcOrd="2" destOrd="0" presId="urn:microsoft.com/office/officeart/2005/8/layout/hProcess9"/>
    <dgm:cxn modelId="{DA3FA66A-BE4D-4E3F-8CA2-27FD5FE4E1FE}" type="presParOf" srcId="{A473984F-478A-499D-8B86-BF8425EA9555}" destId="{8478F74E-E1F1-44F7-BDCC-362DA41D0FA2}" srcOrd="3" destOrd="0" presId="urn:microsoft.com/office/officeart/2005/8/layout/hProcess9"/>
    <dgm:cxn modelId="{9D5F1E8D-8EEC-4A40-A69C-E660D2614243}" type="presParOf" srcId="{A473984F-478A-499D-8B86-BF8425EA9555}" destId="{AA9D1834-7443-4FD0-9C5D-DD2D4BADDE30}" srcOrd="4" destOrd="0" presId="urn:microsoft.com/office/officeart/2005/8/layout/hProcess9"/>
    <dgm:cxn modelId="{DEDBDFDC-7C81-4804-A1FE-401D13901FE3}" type="presParOf" srcId="{A473984F-478A-499D-8B86-BF8425EA9555}" destId="{DD59D5AA-050D-4A4F-9155-70B0A35E5BE9}" srcOrd="5" destOrd="0" presId="urn:microsoft.com/office/officeart/2005/8/layout/hProcess9"/>
    <dgm:cxn modelId="{C7260E58-5724-4FF4-8B46-7FC6A965B1EF}" type="presParOf" srcId="{A473984F-478A-499D-8B86-BF8425EA9555}" destId="{8665516C-8D83-4698-951F-3F8BB527368B}" srcOrd="6" destOrd="0" presId="urn:microsoft.com/office/officeart/2005/8/layout/hProcess9"/>
    <dgm:cxn modelId="{7D01A494-A2B8-4ECF-BD21-905107BE9450}" type="presParOf" srcId="{A473984F-478A-499D-8B86-BF8425EA9555}" destId="{E8D86C7D-0EB0-4560-A877-CC23803C597B}" srcOrd="7" destOrd="0" presId="urn:microsoft.com/office/officeart/2005/8/layout/hProcess9"/>
    <dgm:cxn modelId="{8E15BC5A-B106-4AFD-9670-C197EA435802}" type="presParOf" srcId="{A473984F-478A-499D-8B86-BF8425EA9555}" destId="{731211CF-2C38-43DF-BDBC-6BBF97D8D900}" srcOrd="8" destOrd="0" presId="urn:microsoft.com/office/officeart/2005/8/layout/hProcess9"/>
    <dgm:cxn modelId="{21A7E86E-C6D7-46A2-BFB7-A9A90698FF5F}" type="presParOf" srcId="{A473984F-478A-499D-8B86-BF8425EA9555}" destId="{090DC2B7-3AC8-4F2A-BFF8-359736F2AB12}" srcOrd="9" destOrd="0" presId="urn:microsoft.com/office/officeart/2005/8/layout/hProcess9"/>
    <dgm:cxn modelId="{22372E70-D318-46BA-A9FE-788F4355D096}" type="presParOf" srcId="{A473984F-478A-499D-8B86-BF8425EA9555}" destId="{08D61699-8637-489C-B6C1-76D96947589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E882E-FC78-463C-9D03-65C4AF9DA345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BF08C7-4E64-4248-9405-D86FED2729C9}">
      <dgm:prSet phldrT="[Text]" custT="1"/>
      <dgm:spPr>
        <a:solidFill>
          <a:srgbClr val="841A36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VALUES</a:t>
          </a:r>
        </a:p>
      </dgm:t>
    </dgm:pt>
    <dgm:pt modelId="{87C1FAF0-5D48-42F5-AA19-D192B9FC6EC1}" type="parTrans" cxnId="{DE1E69F0-D332-4011-8824-146667720E83}">
      <dgm:prSet/>
      <dgm:spPr/>
      <dgm:t>
        <a:bodyPr/>
        <a:lstStyle/>
        <a:p>
          <a:endParaRPr lang="en-US"/>
        </a:p>
      </dgm:t>
    </dgm:pt>
    <dgm:pt modelId="{82AEEF21-2C9A-4768-922D-B1190F38AB1C}" type="sibTrans" cxnId="{DE1E69F0-D332-4011-8824-146667720E83}">
      <dgm:prSet/>
      <dgm:spPr/>
      <dgm:t>
        <a:bodyPr/>
        <a:lstStyle/>
        <a:p>
          <a:endParaRPr lang="en-US"/>
        </a:p>
      </dgm:t>
    </dgm:pt>
    <dgm:pt modelId="{B1F00B15-E4EC-4F9A-B9E6-0EB1EF3D56EB}">
      <dgm:prSet phldrT="[Text]" custT="1"/>
      <dgm:spPr>
        <a:solidFill>
          <a:srgbClr val="841A36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ASPIRAT-IONS</a:t>
          </a:r>
        </a:p>
      </dgm:t>
    </dgm:pt>
    <dgm:pt modelId="{2BB404E5-2472-400D-AC37-957BF2608CD7}" type="parTrans" cxnId="{D5C37115-D359-49D1-9919-44F2F63B9227}">
      <dgm:prSet/>
      <dgm:spPr/>
      <dgm:t>
        <a:bodyPr/>
        <a:lstStyle/>
        <a:p>
          <a:endParaRPr lang="en-US"/>
        </a:p>
      </dgm:t>
    </dgm:pt>
    <dgm:pt modelId="{F39A463B-4076-4239-889D-23DD185F5013}" type="sibTrans" cxnId="{D5C37115-D359-49D1-9919-44F2F63B9227}">
      <dgm:prSet/>
      <dgm:spPr/>
      <dgm:t>
        <a:bodyPr/>
        <a:lstStyle/>
        <a:p>
          <a:endParaRPr lang="en-US"/>
        </a:p>
      </dgm:t>
    </dgm:pt>
    <dgm:pt modelId="{10798BEC-B886-4A2F-B429-751F40A3F2F7}">
      <dgm:prSet phldrT="[Text]" custT="1"/>
      <dgm:spPr>
        <a:solidFill>
          <a:srgbClr val="841A36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GOAL SETTING</a:t>
          </a:r>
        </a:p>
      </dgm:t>
    </dgm:pt>
    <dgm:pt modelId="{64E96D18-C76C-469C-B570-2FA2AA8D5548}" type="parTrans" cxnId="{E5269720-0D7B-4DD5-9EB1-C56620757198}">
      <dgm:prSet/>
      <dgm:spPr/>
      <dgm:t>
        <a:bodyPr/>
        <a:lstStyle/>
        <a:p>
          <a:endParaRPr lang="en-US"/>
        </a:p>
      </dgm:t>
    </dgm:pt>
    <dgm:pt modelId="{5D7AEA79-9E8D-4767-8C1C-6F1243821B6B}" type="sibTrans" cxnId="{E5269720-0D7B-4DD5-9EB1-C56620757198}">
      <dgm:prSet/>
      <dgm:spPr/>
      <dgm:t>
        <a:bodyPr/>
        <a:lstStyle/>
        <a:p>
          <a:endParaRPr lang="en-US"/>
        </a:p>
      </dgm:t>
    </dgm:pt>
    <dgm:pt modelId="{527A59F2-C54F-43DE-B413-06789665E6BD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PLAN</a:t>
          </a:r>
        </a:p>
      </dgm:t>
    </dgm:pt>
    <dgm:pt modelId="{C1926549-2BF4-4FAE-8EC4-968BA1DDD714}" type="parTrans" cxnId="{161B7685-7D94-45D6-B797-00A2BC6038AF}">
      <dgm:prSet/>
      <dgm:spPr/>
      <dgm:t>
        <a:bodyPr/>
        <a:lstStyle/>
        <a:p>
          <a:endParaRPr lang="en-US"/>
        </a:p>
      </dgm:t>
    </dgm:pt>
    <dgm:pt modelId="{08A04D5F-C557-441C-98A0-28F156C74445}" type="sibTrans" cxnId="{161B7685-7D94-45D6-B797-00A2BC6038AF}">
      <dgm:prSet/>
      <dgm:spPr/>
      <dgm:t>
        <a:bodyPr/>
        <a:lstStyle/>
        <a:p>
          <a:endParaRPr lang="en-US"/>
        </a:p>
      </dgm:t>
    </dgm:pt>
    <dgm:pt modelId="{158E9DE2-0919-444E-93E7-A6D6F49C1C75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FUND</a:t>
          </a:r>
        </a:p>
      </dgm:t>
    </dgm:pt>
    <dgm:pt modelId="{446C3140-B800-4308-9CB9-845ABFE1BEB9}" type="parTrans" cxnId="{187F076F-806B-4060-A67E-8991711FE612}">
      <dgm:prSet/>
      <dgm:spPr/>
      <dgm:t>
        <a:bodyPr/>
        <a:lstStyle/>
        <a:p>
          <a:endParaRPr lang="en-US"/>
        </a:p>
      </dgm:t>
    </dgm:pt>
    <dgm:pt modelId="{0FED2481-B5C5-4548-AE19-C4F74046F27F}" type="sibTrans" cxnId="{187F076F-806B-4060-A67E-8991711FE612}">
      <dgm:prSet/>
      <dgm:spPr/>
      <dgm:t>
        <a:bodyPr/>
        <a:lstStyle/>
        <a:p>
          <a:endParaRPr lang="en-US"/>
        </a:p>
      </dgm:t>
    </dgm:pt>
    <dgm:pt modelId="{428AA974-6BDC-43F6-BD10-0B87D60DC905}">
      <dgm:prSet custT="1"/>
      <dgm:spPr>
        <a:solidFill>
          <a:srgbClr val="878A8F"/>
        </a:solidFill>
      </dgm:spPr>
      <dgm:t>
        <a:bodyPr/>
        <a:lstStyle/>
        <a:p>
          <a:r>
            <a:rPr lang="en-US" sz="2800" dirty="0"/>
            <a:t>BUILD</a:t>
          </a:r>
        </a:p>
      </dgm:t>
    </dgm:pt>
    <dgm:pt modelId="{5A4D4C7E-2171-4E82-8B1A-BB9DC78FFF9A}" type="parTrans" cxnId="{92F43C95-A1EB-48BE-86B5-42453F379090}">
      <dgm:prSet/>
      <dgm:spPr/>
      <dgm:t>
        <a:bodyPr/>
        <a:lstStyle/>
        <a:p>
          <a:endParaRPr lang="en-US"/>
        </a:p>
      </dgm:t>
    </dgm:pt>
    <dgm:pt modelId="{8BD41E6E-3029-496E-BFC8-58587F97962B}" type="sibTrans" cxnId="{92F43C95-A1EB-48BE-86B5-42453F379090}">
      <dgm:prSet/>
      <dgm:spPr/>
      <dgm:t>
        <a:bodyPr/>
        <a:lstStyle/>
        <a:p>
          <a:endParaRPr lang="en-US"/>
        </a:p>
      </dgm:t>
    </dgm:pt>
    <dgm:pt modelId="{C860C2E7-470F-42EC-8E10-8CA6D79EA1CD}" type="pres">
      <dgm:prSet presAssocID="{C2DE882E-FC78-463C-9D03-65C4AF9DA3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FA8495-2F17-4A39-B657-317B95F7A790}" type="pres">
      <dgm:prSet presAssocID="{C2DE882E-FC78-463C-9D03-65C4AF9DA345}" presName="arrow" presStyleLbl="bgShp" presStyleIdx="0" presStyleCnt="1" custScaleX="113043" custLinFactNeighborX="1583"/>
      <dgm:spPr>
        <a:solidFill>
          <a:schemeClr val="bg1">
            <a:lumMod val="85000"/>
          </a:schemeClr>
        </a:solidFill>
      </dgm:spPr>
    </dgm:pt>
    <dgm:pt modelId="{A473984F-478A-499D-8B86-BF8425EA9555}" type="pres">
      <dgm:prSet presAssocID="{C2DE882E-FC78-463C-9D03-65C4AF9DA345}" presName="linearProcess" presStyleCnt="0"/>
      <dgm:spPr/>
    </dgm:pt>
    <dgm:pt modelId="{E0BA6AE3-BB8C-4319-9330-17BAFC1722A4}" type="pres">
      <dgm:prSet presAssocID="{23BF08C7-4E64-4248-9405-D86FED2729C9}" presName="textNode" presStyleLbl="node1" presStyleIdx="0" presStyleCnt="6" custScaleX="160833" custLinFactNeighborX="25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4B4D1-5E70-4773-AB47-4C40D1B5F61C}" type="pres">
      <dgm:prSet presAssocID="{82AEEF21-2C9A-4768-922D-B1190F38AB1C}" presName="sibTrans" presStyleCnt="0"/>
      <dgm:spPr/>
    </dgm:pt>
    <dgm:pt modelId="{B06E42CC-90B1-4D6C-915E-29829654CE57}" type="pres">
      <dgm:prSet presAssocID="{B1F00B15-E4EC-4F9A-B9E6-0EB1EF3D56EB}" presName="textNode" presStyleLbl="node1" presStyleIdx="1" presStyleCnt="6" custScaleX="159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8F74E-E1F1-44F7-BDCC-362DA41D0FA2}" type="pres">
      <dgm:prSet presAssocID="{F39A463B-4076-4239-889D-23DD185F5013}" presName="sibTrans" presStyleCnt="0"/>
      <dgm:spPr/>
    </dgm:pt>
    <dgm:pt modelId="{AA9D1834-7443-4FD0-9C5D-DD2D4BADDE30}" type="pres">
      <dgm:prSet presAssocID="{10798BEC-B886-4A2F-B429-751F40A3F2F7}" presName="textNode" presStyleLbl="node1" presStyleIdx="2" presStyleCnt="6" custScaleX="158890" custLinFactNeighborX="-15419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9D5AA-050D-4A4F-9155-70B0A35E5BE9}" type="pres">
      <dgm:prSet presAssocID="{5D7AEA79-9E8D-4767-8C1C-6F1243821B6B}" presName="sibTrans" presStyleCnt="0"/>
      <dgm:spPr/>
    </dgm:pt>
    <dgm:pt modelId="{8665516C-8D83-4698-951F-3F8BB527368B}" type="pres">
      <dgm:prSet presAssocID="{527A59F2-C54F-43DE-B413-06789665E6BD}" presName="textNode" presStyleLbl="node1" presStyleIdx="3" presStyleCnt="6" custScaleX="157463" custLinFactNeighborX="-43736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86C7D-0EB0-4560-A877-CC23803C597B}" type="pres">
      <dgm:prSet presAssocID="{08A04D5F-C557-441C-98A0-28F156C74445}" presName="sibTrans" presStyleCnt="0"/>
      <dgm:spPr/>
    </dgm:pt>
    <dgm:pt modelId="{731211CF-2C38-43DF-BDBC-6BBF97D8D900}" type="pres">
      <dgm:prSet presAssocID="{158E9DE2-0919-444E-93E7-A6D6F49C1C75}" presName="textNode" presStyleLbl="node1" presStyleIdx="4" presStyleCnt="6" custScaleX="158411" custLinFactNeighborX="-71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DC2B7-3AC8-4F2A-BFF8-359736F2AB12}" type="pres">
      <dgm:prSet presAssocID="{0FED2481-B5C5-4548-AE19-C4F74046F27F}" presName="sibTrans" presStyleCnt="0"/>
      <dgm:spPr/>
    </dgm:pt>
    <dgm:pt modelId="{08D61699-8637-489C-B6C1-76D969475895}" type="pres">
      <dgm:prSet presAssocID="{428AA974-6BDC-43F6-BD10-0B87D60DC905}" presName="textNode" presStyleLbl="node1" presStyleIdx="5" presStyleCnt="6" custScaleX="159613" custLinFactX="-21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B7685-7D94-45D6-B797-00A2BC6038AF}" srcId="{C2DE882E-FC78-463C-9D03-65C4AF9DA345}" destId="{527A59F2-C54F-43DE-B413-06789665E6BD}" srcOrd="3" destOrd="0" parTransId="{C1926549-2BF4-4FAE-8EC4-968BA1DDD714}" sibTransId="{08A04D5F-C557-441C-98A0-28F156C74445}"/>
    <dgm:cxn modelId="{B905791A-8F20-4CA3-ACCD-ED8F24B21EE2}" type="presOf" srcId="{C2DE882E-FC78-463C-9D03-65C4AF9DA345}" destId="{C860C2E7-470F-42EC-8E10-8CA6D79EA1CD}" srcOrd="0" destOrd="0" presId="urn:microsoft.com/office/officeart/2005/8/layout/hProcess9"/>
    <dgm:cxn modelId="{A80F6092-A412-458D-A6A9-C96A190FCC30}" type="presOf" srcId="{158E9DE2-0919-444E-93E7-A6D6F49C1C75}" destId="{731211CF-2C38-43DF-BDBC-6BBF97D8D900}" srcOrd="0" destOrd="0" presId="urn:microsoft.com/office/officeart/2005/8/layout/hProcess9"/>
    <dgm:cxn modelId="{DE1E69F0-D332-4011-8824-146667720E83}" srcId="{C2DE882E-FC78-463C-9D03-65C4AF9DA345}" destId="{23BF08C7-4E64-4248-9405-D86FED2729C9}" srcOrd="0" destOrd="0" parTransId="{87C1FAF0-5D48-42F5-AA19-D192B9FC6EC1}" sibTransId="{82AEEF21-2C9A-4768-922D-B1190F38AB1C}"/>
    <dgm:cxn modelId="{321F9190-1B39-41C8-A8E7-846C3884A18D}" type="presOf" srcId="{428AA974-6BDC-43F6-BD10-0B87D60DC905}" destId="{08D61699-8637-489C-B6C1-76D969475895}" srcOrd="0" destOrd="0" presId="urn:microsoft.com/office/officeart/2005/8/layout/hProcess9"/>
    <dgm:cxn modelId="{92F43C95-A1EB-48BE-86B5-42453F379090}" srcId="{C2DE882E-FC78-463C-9D03-65C4AF9DA345}" destId="{428AA974-6BDC-43F6-BD10-0B87D60DC905}" srcOrd="5" destOrd="0" parTransId="{5A4D4C7E-2171-4E82-8B1A-BB9DC78FFF9A}" sibTransId="{8BD41E6E-3029-496E-BFC8-58587F97962B}"/>
    <dgm:cxn modelId="{CCA7811D-F3D2-4A79-AE3C-0405727DD971}" type="presOf" srcId="{23BF08C7-4E64-4248-9405-D86FED2729C9}" destId="{E0BA6AE3-BB8C-4319-9330-17BAFC1722A4}" srcOrd="0" destOrd="0" presId="urn:microsoft.com/office/officeart/2005/8/layout/hProcess9"/>
    <dgm:cxn modelId="{B111A614-E6F5-420E-86E6-4871393960F3}" type="presOf" srcId="{527A59F2-C54F-43DE-B413-06789665E6BD}" destId="{8665516C-8D83-4698-951F-3F8BB527368B}" srcOrd="0" destOrd="0" presId="urn:microsoft.com/office/officeart/2005/8/layout/hProcess9"/>
    <dgm:cxn modelId="{187F076F-806B-4060-A67E-8991711FE612}" srcId="{C2DE882E-FC78-463C-9D03-65C4AF9DA345}" destId="{158E9DE2-0919-444E-93E7-A6D6F49C1C75}" srcOrd="4" destOrd="0" parTransId="{446C3140-B800-4308-9CB9-845ABFE1BEB9}" sibTransId="{0FED2481-B5C5-4548-AE19-C4F74046F27F}"/>
    <dgm:cxn modelId="{059337E9-4A76-40B1-A91C-85930183D242}" type="presOf" srcId="{10798BEC-B886-4A2F-B429-751F40A3F2F7}" destId="{AA9D1834-7443-4FD0-9C5D-DD2D4BADDE30}" srcOrd="0" destOrd="0" presId="urn:microsoft.com/office/officeart/2005/8/layout/hProcess9"/>
    <dgm:cxn modelId="{E5269720-0D7B-4DD5-9EB1-C56620757198}" srcId="{C2DE882E-FC78-463C-9D03-65C4AF9DA345}" destId="{10798BEC-B886-4A2F-B429-751F40A3F2F7}" srcOrd="2" destOrd="0" parTransId="{64E96D18-C76C-469C-B570-2FA2AA8D5548}" sibTransId="{5D7AEA79-9E8D-4767-8C1C-6F1243821B6B}"/>
    <dgm:cxn modelId="{D5C37115-D359-49D1-9919-44F2F63B9227}" srcId="{C2DE882E-FC78-463C-9D03-65C4AF9DA345}" destId="{B1F00B15-E4EC-4F9A-B9E6-0EB1EF3D56EB}" srcOrd="1" destOrd="0" parTransId="{2BB404E5-2472-400D-AC37-957BF2608CD7}" sibTransId="{F39A463B-4076-4239-889D-23DD185F5013}"/>
    <dgm:cxn modelId="{B2C929B4-6782-4E2A-A33F-42E8D98FF0C9}" type="presOf" srcId="{B1F00B15-E4EC-4F9A-B9E6-0EB1EF3D56EB}" destId="{B06E42CC-90B1-4D6C-915E-29829654CE57}" srcOrd="0" destOrd="0" presId="urn:microsoft.com/office/officeart/2005/8/layout/hProcess9"/>
    <dgm:cxn modelId="{1929E2D5-DACA-4C14-8013-3E5694407141}" type="presParOf" srcId="{C860C2E7-470F-42EC-8E10-8CA6D79EA1CD}" destId="{75FA8495-2F17-4A39-B657-317B95F7A790}" srcOrd="0" destOrd="0" presId="urn:microsoft.com/office/officeart/2005/8/layout/hProcess9"/>
    <dgm:cxn modelId="{ED0E7259-E547-4D0D-9CB2-D8EF56E85C5D}" type="presParOf" srcId="{C860C2E7-470F-42EC-8E10-8CA6D79EA1CD}" destId="{A473984F-478A-499D-8B86-BF8425EA9555}" srcOrd="1" destOrd="0" presId="urn:microsoft.com/office/officeart/2005/8/layout/hProcess9"/>
    <dgm:cxn modelId="{8857C157-D51D-40FC-88C0-6B6C5DD63868}" type="presParOf" srcId="{A473984F-478A-499D-8B86-BF8425EA9555}" destId="{E0BA6AE3-BB8C-4319-9330-17BAFC1722A4}" srcOrd="0" destOrd="0" presId="urn:microsoft.com/office/officeart/2005/8/layout/hProcess9"/>
    <dgm:cxn modelId="{C52650BA-2716-4C96-8D5A-994AC9FE511A}" type="presParOf" srcId="{A473984F-478A-499D-8B86-BF8425EA9555}" destId="{1EB4B4D1-5E70-4773-AB47-4C40D1B5F61C}" srcOrd="1" destOrd="0" presId="urn:microsoft.com/office/officeart/2005/8/layout/hProcess9"/>
    <dgm:cxn modelId="{5EF6BF67-5482-4916-9AF8-2CC6B9F32223}" type="presParOf" srcId="{A473984F-478A-499D-8B86-BF8425EA9555}" destId="{B06E42CC-90B1-4D6C-915E-29829654CE57}" srcOrd="2" destOrd="0" presId="urn:microsoft.com/office/officeart/2005/8/layout/hProcess9"/>
    <dgm:cxn modelId="{DA3FA66A-BE4D-4E3F-8CA2-27FD5FE4E1FE}" type="presParOf" srcId="{A473984F-478A-499D-8B86-BF8425EA9555}" destId="{8478F74E-E1F1-44F7-BDCC-362DA41D0FA2}" srcOrd="3" destOrd="0" presId="urn:microsoft.com/office/officeart/2005/8/layout/hProcess9"/>
    <dgm:cxn modelId="{9D5F1E8D-8EEC-4A40-A69C-E660D2614243}" type="presParOf" srcId="{A473984F-478A-499D-8B86-BF8425EA9555}" destId="{AA9D1834-7443-4FD0-9C5D-DD2D4BADDE30}" srcOrd="4" destOrd="0" presId="urn:microsoft.com/office/officeart/2005/8/layout/hProcess9"/>
    <dgm:cxn modelId="{DEDBDFDC-7C81-4804-A1FE-401D13901FE3}" type="presParOf" srcId="{A473984F-478A-499D-8B86-BF8425EA9555}" destId="{DD59D5AA-050D-4A4F-9155-70B0A35E5BE9}" srcOrd="5" destOrd="0" presId="urn:microsoft.com/office/officeart/2005/8/layout/hProcess9"/>
    <dgm:cxn modelId="{C7260E58-5724-4FF4-8B46-7FC6A965B1EF}" type="presParOf" srcId="{A473984F-478A-499D-8B86-BF8425EA9555}" destId="{8665516C-8D83-4698-951F-3F8BB527368B}" srcOrd="6" destOrd="0" presId="urn:microsoft.com/office/officeart/2005/8/layout/hProcess9"/>
    <dgm:cxn modelId="{7D01A494-A2B8-4ECF-BD21-905107BE9450}" type="presParOf" srcId="{A473984F-478A-499D-8B86-BF8425EA9555}" destId="{E8D86C7D-0EB0-4560-A877-CC23803C597B}" srcOrd="7" destOrd="0" presId="urn:microsoft.com/office/officeart/2005/8/layout/hProcess9"/>
    <dgm:cxn modelId="{8E15BC5A-B106-4AFD-9670-C197EA435802}" type="presParOf" srcId="{A473984F-478A-499D-8B86-BF8425EA9555}" destId="{731211CF-2C38-43DF-BDBC-6BBF97D8D900}" srcOrd="8" destOrd="0" presId="urn:microsoft.com/office/officeart/2005/8/layout/hProcess9"/>
    <dgm:cxn modelId="{21A7E86E-C6D7-46A2-BFB7-A9A90698FF5F}" type="presParOf" srcId="{A473984F-478A-499D-8B86-BF8425EA9555}" destId="{090DC2B7-3AC8-4F2A-BFF8-359736F2AB12}" srcOrd="9" destOrd="0" presId="urn:microsoft.com/office/officeart/2005/8/layout/hProcess9"/>
    <dgm:cxn modelId="{22372E70-D318-46BA-A9FE-788F4355D096}" type="presParOf" srcId="{A473984F-478A-499D-8B86-BF8425EA9555}" destId="{08D61699-8637-489C-B6C1-76D96947589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E1B8B-E8C6-4589-A5CC-DEE4B99DF70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BC40C-EC35-4E83-A9B4-1B5DB209F6D0}">
      <dgm:prSet phldrT="[Text]" custT="1"/>
      <dgm:spPr>
        <a:solidFill>
          <a:srgbClr val="841A36"/>
        </a:solidFill>
      </dgm:spPr>
      <dgm:t>
        <a:bodyPr anchor="ctr"/>
        <a:lstStyle/>
        <a:p>
          <a:pPr algn="l"/>
          <a:r>
            <a:rPr lang="en-US" sz="2000" dirty="0"/>
            <a:t>Involve decision makers and stakeholders from the start</a:t>
          </a:r>
          <a:endParaRPr lang="en-US" sz="1800" dirty="0"/>
        </a:p>
      </dgm:t>
    </dgm:pt>
    <dgm:pt modelId="{0D3D5264-31AB-4317-BAE8-C5116EB9CD3B}" type="parTrans" cxnId="{34D0BFDC-BA59-40BB-945A-C872D3997BE2}">
      <dgm:prSet/>
      <dgm:spPr/>
      <dgm:t>
        <a:bodyPr/>
        <a:lstStyle/>
        <a:p>
          <a:endParaRPr lang="en-US"/>
        </a:p>
      </dgm:t>
    </dgm:pt>
    <dgm:pt modelId="{266C8764-9EF8-43DD-A560-F3534DD33F17}" type="sibTrans" cxnId="{34D0BFDC-BA59-40BB-945A-C872D3997BE2}">
      <dgm:prSet/>
      <dgm:spPr/>
      <dgm:t>
        <a:bodyPr/>
        <a:lstStyle/>
        <a:p>
          <a:endParaRPr lang="en-US"/>
        </a:p>
      </dgm:t>
    </dgm:pt>
    <dgm:pt modelId="{2C5B16D5-B448-4756-B512-489CC01F836A}">
      <dgm:prSet phldrT="[Text]" custT="1"/>
      <dgm:spPr>
        <a:solidFill>
          <a:srgbClr val="7999AC"/>
        </a:solidFill>
      </dgm:spPr>
      <dgm:t>
        <a:bodyPr/>
        <a:lstStyle/>
        <a:p>
          <a:pPr algn="l"/>
          <a:r>
            <a:rPr lang="en-US" sz="2000" dirty="0"/>
            <a:t>Align evaluation or prioritization criteria with goals</a:t>
          </a:r>
          <a:endParaRPr lang="en-US" sz="1800" dirty="0"/>
        </a:p>
      </dgm:t>
    </dgm:pt>
    <dgm:pt modelId="{B2D4F117-FE28-4EB3-B16D-4E8692F4D013}" type="parTrans" cxnId="{9A5F1339-2021-4CBC-8C2B-B8932FC73979}">
      <dgm:prSet/>
      <dgm:spPr/>
      <dgm:t>
        <a:bodyPr/>
        <a:lstStyle/>
        <a:p>
          <a:endParaRPr lang="en-US"/>
        </a:p>
      </dgm:t>
    </dgm:pt>
    <dgm:pt modelId="{8E93467D-7162-45B3-8DE4-81070F982C01}" type="sibTrans" cxnId="{9A5F1339-2021-4CBC-8C2B-B8932FC73979}">
      <dgm:prSet/>
      <dgm:spPr/>
      <dgm:t>
        <a:bodyPr/>
        <a:lstStyle/>
        <a:p>
          <a:endParaRPr lang="en-US"/>
        </a:p>
      </dgm:t>
    </dgm:pt>
    <dgm:pt modelId="{39944926-2654-4B6E-ACC4-5264CA614759}">
      <dgm:prSet custT="1"/>
      <dgm:spPr>
        <a:solidFill>
          <a:srgbClr val="841A36"/>
        </a:solidFill>
      </dgm:spPr>
      <dgm:t>
        <a:bodyPr/>
        <a:lstStyle/>
        <a:p>
          <a:pPr algn="l"/>
          <a:r>
            <a:rPr lang="en-US" sz="2000" dirty="0"/>
            <a:t>Make deliverables clear, concise, and easy to understand</a:t>
          </a:r>
          <a:endParaRPr lang="en-US" sz="1800" dirty="0"/>
        </a:p>
      </dgm:t>
    </dgm:pt>
    <dgm:pt modelId="{6B884750-3548-4C8B-814C-0155EC326732}" type="parTrans" cxnId="{FD29FA81-8DBF-4542-A4C1-8B9DDB72B7EB}">
      <dgm:prSet/>
      <dgm:spPr/>
      <dgm:t>
        <a:bodyPr/>
        <a:lstStyle/>
        <a:p>
          <a:endParaRPr lang="en-US"/>
        </a:p>
      </dgm:t>
    </dgm:pt>
    <dgm:pt modelId="{AC0FCE71-991B-4B4B-81B3-EA503976A61C}" type="sibTrans" cxnId="{FD29FA81-8DBF-4542-A4C1-8B9DDB72B7EB}">
      <dgm:prSet/>
      <dgm:spPr/>
      <dgm:t>
        <a:bodyPr/>
        <a:lstStyle/>
        <a:p>
          <a:endParaRPr lang="en-US"/>
        </a:p>
      </dgm:t>
    </dgm:pt>
    <dgm:pt modelId="{6C342BBC-6DFD-4546-8A6B-96A8EAFF4768}">
      <dgm:prSet phldrT="[Text]" custT="1"/>
      <dgm:spPr>
        <a:solidFill>
          <a:srgbClr val="878A8F"/>
        </a:solidFill>
      </dgm:spPr>
      <dgm:t>
        <a:bodyPr/>
        <a:lstStyle/>
        <a:p>
          <a:pPr algn="l"/>
          <a:r>
            <a:rPr lang="en-US" sz="2000" dirty="0"/>
            <a:t>Use engagement to create a clear vision and supporting goals</a:t>
          </a:r>
        </a:p>
      </dgm:t>
    </dgm:pt>
    <dgm:pt modelId="{60EBA250-C48B-4B25-809C-2FA905743D33}" type="sibTrans" cxnId="{244FDB26-034C-428B-A0F9-8BDF9C3A4F3D}">
      <dgm:prSet/>
      <dgm:spPr/>
      <dgm:t>
        <a:bodyPr/>
        <a:lstStyle/>
        <a:p>
          <a:endParaRPr lang="en-US"/>
        </a:p>
      </dgm:t>
    </dgm:pt>
    <dgm:pt modelId="{C1466294-BA3E-4375-9342-3C61B50287D2}" type="parTrans" cxnId="{244FDB26-034C-428B-A0F9-8BDF9C3A4F3D}">
      <dgm:prSet/>
      <dgm:spPr/>
      <dgm:t>
        <a:bodyPr/>
        <a:lstStyle/>
        <a:p>
          <a:endParaRPr lang="en-US"/>
        </a:p>
      </dgm:t>
    </dgm:pt>
    <dgm:pt modelId="{8F6D761E-1BA1-4FA9-9761-193C55EA2746}">
      <dgm:prSet custT="1"/>
      <dgm:spPr>
        <a:solidFill>
          <a:srgbClr val="878A8F"/>
        </a:solidFill>
        <a:ln>
          <a:noFill/>
        </a:ln>
      </dgm:spPr>
      <dgm:t>
        <a:bodyPr/>
        <a:lstStyle/>
        <a:p>
          <a:pPr algn="l"/>
          <a:r>
            <a:rPr lang="en-US" sz="2000" dirty="0"/>
            <a:t>Identify champions and empower them to help with implementation</a:t>
          </a:r>
        </a:p>
      </dgm:t>
    </dgm:pt>
    <dgm:pt modelId="{27214849-A904-4DE9-BD48-638F3AF0EA53}" type="sibTrans" cxnId="{E06F9C96-7633-4AC1-92A1-5BCE5972B489}">
      <dgm:prSet/>
      <dgm:spPr/>
      <dgm:t>
        <a:bodyPr/>
        <a:lstStyle/>
        <a:p>
          <a:endParaRPr lang="en-US"/>
        </a:p>
      </dgm:t>
    </dgm:pt>
    <dgm:pt modelId="{1A1953A2-F4F3-4C1D-817A-BBE61DDCC5EC}" type="parTrans" cxnId="{E06F9C96-7633-4AC1-92A1-5BCE5972B489}">
      <dgm:prSet/>
      <dgm:spPr/>
      <dgm:t>
        <a:bodyPr/>
        <a:lstStyle/>
        <a:p>
          <a:endParaRPr lang="en-US"/>
        </a:p>
      </dgm:t>
    </dgm:pt>
    <dgm:pt modelId="{E2FFB68B-E68B-43FE-92AF-C986D4DF09BC}" type="pres">
      <dgm:prSet presAssocID="{C01E1B8B-E8C6-4589-A5CC-DEE4B99DF7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A4941-026B-499F-A5BD-FFB09FF1B236}" type="pres">
      <dgm:prSet presAssocID="{C01E1B8B-E8C6-4589-A5CC-DEE4B99DF707}" presName="fgShape" presStyleLbl="fgShp" presStyleIdx="0" presStyleCnt="1" custScaleX="103062" custScaleY="132589" custLinFactNeighborX="41" custLinFactNeighborY="-14562"/>
      <dgm:spPr>
        <a:solidFill>
          <a:schemeClr val="tx1">
            <a:lumMod val="50000"/>
            <a:lumOff val="50000"/>
          </a:schemeClr>
        </a:solidFill>
      </dgm:spPr>
    </dgm:pt>
    <dgm:pt modelId="{D2051F74-2D89-4A83-9610-7CD0E7C5B64E}" type="pres">
      <dgm:prSet presAssocID="{C01E1B8B-E8C6-4589-A5CC-DEE4B99DF707}" presName="linComp" presStyleCnt="0"/>
      <dgm:spPr/>
    </dgm:pt>
    <dgm:pt modelId="{9197CD9C-96A2-4A79-A2C2-E3DF54763CD4}" type="pres">
      <dgm:prSet presAssocID="{4A6BC40C-EC35-4E83-A9B4-1B5DB209F6D0}" presName="compNode" presStyleCnt="0"/>
      <dgm:spPr/>
    </dgm:pt>
    <dgm:pt modelId="{CB667DB6-7AB0-4726-AE4F-234A9A279F51}" type="pres">
      <dgm:prSet presAssocID="{4A6BC40C-EC35-4E83-A9B4-1B5DB209F6D0}" presName="bkgdShape" presStyleLbl="node1" presStyleIdx="0" presStyleCnt="5"/>
      <dgm:spPr/>
      <dgm:t>
        <a:bodyPr/>
        <a:lstStyle/>
        <a:p>
          <a:endParaRPr lang="en-US"/>
        </a:p>
      </dgm:t>
    </dgm:pt>
    <dgm:pt modelId="{F3DFADB6-AB3C-4145-9AE3-21F25F06AFCE}" type="pres">
      <dgm:prSet presAssocID="{4A6BC40C-EC35-4E83-A9B4-1B5DB209F6D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84FE7-102A-4B3D-AF0E-6BC5FC4BC38C}" type="pres">
      <dgm:prSet presAssocID="{4A6BC40C-EC35-4E83-A9B4-1B5DB209F6D0}" presName="invisiNode" presStyleLbl="node1" presStyleIdx="0" presStyleCnt="5"/>
      <dgm:spPr/>
    </dgm:pt>
    <dgm:pt modelId="{373242E0-2DA2-4A49-9869-51066BA8AB44}" type="pres">
      <dgm:prSet presAssocID="{4A6BC40C-EC35-4E83-A9B4-1B5DB209F6D0}" presName="imagNode" presStyleLbl="fgImgPlace1" presStyleIdx="0" presStyleCnt="5" custScaleX="78736" custScaleY="787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35B0FC0A-5CAA-489C-AB7B-5DD917EEC652}" type="pres">
      <dgm:prSet presAssocID="{266C8764-9EF8-43DD-A560-F3534DD33F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7B1A18A-9D99-4CE9-9326-C28421A09A38}" type="pres">
      <dgm:prSet presAssocID="{6C342BBC-6DFD-4546-8A6B-96A8EAFF4768}" presName="compNode" presStyleCnt="0"/>
      <dgm:spPr/>
    </dgm:pt>
    <dgm:pt modelId="{CCC353C7-C5C6-4CA8-94E9-A781F6B48C19}" type="pres">
      <dgm:prSet presAssocID="{6C342BBC-6DFD-4546-8A6B-96A8EAFF4768}" presName="bkgdShape" presStyleLbl="node1" presStyleIdx="1" presStyleCnt="5"/>
      <dgm:spPr/>
      <dgm:t>
        <a:bodyPr/>
        <a:lstStyle/>
        <a:p>
          <a:endParaRPr lang="en-US"/>
        </a:p>
      </dgm:t>
    </dgm:pt>
    <dgm:pt modelId="{71618B71-C270-4342-A8F4-9BC785ABD55C}" type="pres">
      <dgm:prSet presAssocID="{6C342BBC-6DFD-4546-8A6B-96A8EAFF476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C0FE-CE19-491F-8E1F-124A1E551EF3}" type="pres">
      <dgm:prSet presAssocID="{6C342BBC-6DFD-4546-8A6B-96A8EAFF4768}" presName="invisiNode" presStyleLbl="node1" presStyleIdx="1" presStyleCnt="5"/>
      <dgm:spPr/>
    </dgm:pt>
    <dgm:pt modelId="{46BCBBD9-0DC4-4754-AC59-86AAFD6CA7AC}" type="pres">
      <dgm:prSet presAssocID="{6C342BBC-6DFD-4546-8A6B-96A8EAFF4768}" presName="imagNode" presStyleLbl="fgImgPlace1" presStyleIdx="1" presStyleCnt="5" custScaleX="78673" custScaleY="786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881F76-AC88-4A6D-AE46-E622ECE8FF1C}" type="pres">
      <dgm:prSet presAssocID="{60EBA250-C48B-4B25-809C-2FA905743D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AF910F-2B35-48FC-8B68-54A0FB796C1B}" type="pres">
      <dgm:prSet presAssocID="{2C5B16D5-B448-4756-B512-489CC01F836A}" presName="compNode" presStyleCnt="0"/>
      <dgm:spPr/>
    </dgm:pt>
    <dgm:pt modelId="{9F5D19DD-567C-4BFC-BEAB-1C7F3522E00A}" type="pres">
      <dgm:prSet presAssocID="{2C5B16D5-B448-4756-B512-489CC01F836A}" presName="bkgdShape" presStyleLbl="node1" presStyleIdx="2" presStyleCnt="5"/>
      <dgm:spPr/>
      <dgm:t>
        <a:bodyPr/>
        <a:lstStyle/>
        <a:p>
          <a:endParaRPr lang="en-US"/>
        </a:p>
      </dgm:t>
    </dgm:pt>
    <dgm:pt modelId="{C5076A37-D4A7-4A4D-81B5-75203D21C741}" type="pres">
      <dgm:prSet presAssocID="{2C5B16D5-B448-4756-B512-489CC01F836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F823D-4701-4FA9-982C-E2A6F64CA45C}" type="pres">
      <dgm:prSet presAssocID="{2C5B16D5-B448-4756-B512-489CC01F836A}" presName="invisiNode" presStyleLbl="node1" presStyleIdx="2" presStyleCnt="5"/>
      <dgm:spPr/>
    </dgm:pt>
    <dgm:pt modelId="{13C48513-8FFB-4752-8C1A-CD4021823CE0}" type="pres">
      <dgm:prSet presAssocID="{2C5B16D5-B448-4756-B512-489CC01F836A}" presName="imagNode" presStyleLbl="fgImgPlace1" presStyleIdx="2" presStyleCnt="5" custScaleX="78673" custScaleY="786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C00D0EC-ADDA-497F-89C5-6E286753EFE3}" type="pres">
      <dgm:prSet presAssocID="{8E93467D-7162-45B3-8DE4-81070F982C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8A72F6-7E1D-421F-8C40-7086A11B786C}" type="pres">
      <dgm:prSet presAssocID="{39944926-2654-4B6E-ACC4-5264CA614759}" presName="compNode" presStyleCnt="0"/>
      <dgm:spPr/>
    </dgm:pt>
    <dgm:pt modelId="{090D8DBD-62A2-493C-82E0-665F93255EEE}" type="pres">
      <dgm:prSet presAssocID="{39944926-2654-4B6E-ACC4-5264CA614759}" presName="bkgdShape" presStyleLbl="node1" presStyleIdx="3" presStyleCnt="5"/>
      <dgm:spPr/>
      <dgm:t>
        <a:bodyPr/>
        <a:lstStyle/>
        <a:p>
          <a:endParaRPr lang="en-US"/>
        </a:p>
      </dgm:t>
    </dgm:pt>
    <dgm:pt modelId="{7F89A57E-B187-4431-87F4-F298A4EFAAAA}" type="pres">
      <dgm:prSet presAssocID="{39944926-2654-4B6E-ACC4-5264CA61475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EB196-1C2F-4278-8E5C-42EEF4AC42BA}" type="pres">
      <dgm:prSet presAssocID="{39944926-2654-4B6E-ACC4-5264CA614759}" presName="invisiNode" presStyleLbl="node1" presStyleIdx="3" presStyleCnt="5"/>
      <dgm:spPr/>
    </dgm:pt>
    <dgm:pt modelId="{B69D79F2-2DB3-4A3A-83C1-8DE4FC2E5FDB}" type="pres">
      <dgm:prSet presAssocID="{39944926-2654-4B6E-ACC4-5264CA614759}" presName="imagNode" presStyleLbl="fgImgPlace1" presStyleIdx="3" presStyleCnt="5" custScaleX="78673" custScaleY="7867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191F0A-5D42-45B1-B685-9B2CE069826E}" type="pres">
      <dgm:prSet presAssocID="{AC0FCE71-991B-4B4B-81B3-EA503976A6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5C302E-DDAE-4AC0-8470-91FCC42710EE}" type="pres">
      <dgm:prSet presAssocID="{8F6D761E-1BA1-4FA9-9761-193C55EA2746}" presName="compNode" presStyleCnt="0"/>
      <dgm:spPr/>
    </dgm:pt>
    <dgm:pt modelId="{B13A902A-80EE-429F-862B-1EB03491620C}" type="pres">
      <dgm:prSet presAssocID="{8F6D761E-1BA1-4FA9-9761-193C55EA2746}" presName="bkgdShape" presStyleLbl="node1" presStyleIdx="4" presStyleCnt="5"/>
      <dgm:spPr/>
      <dgm:t>
        <a:bodyPr/>
        <a:lstStyle/>
        <a:p>
          <a:endParaRPr lang="en-US"/>
        </a:p>
      </dgm:t>
    </dgm:pt>
    <dgm:pt modelId="{DDCDBB5B-B192-44F2-96E3-4BF1D8F81069}" type="pres">
      <dgm:prSet presAssocID="{8F6D761E-1BA1-4FA9-9761-193C55EA274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34EA9-4F3B-4423-B297-187D88A8ACE7}" type="pres">
      <dgm:prSet presAssocID="{8F6D761E-1BA1-4FA9-9761-193C55EA2746}" presName="invisiNode" presStyleLbl="node1" presStyleIdx="4" presStyleCnt="5"/>
      <dgm:spPr/>
    </dgm:pt>
    <dgm:pt modelId="{877E8C34-C381-4A88-A2BF-BA204B02CF32}" type="pres">
      <dgm:prSet presAssocID="{8F6D761E-1BA1-4FA9-9761-193C55EA2746}" presName="imagNode" presStyleLbl="fgImgPlace1" presStyleIdx="4" presStyleCnt="5" custScaleX="78673" custScaleY="7867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A5F1339-2021-4CBC-8C2B-B8932FC73979}" srcId="{C01E1B8B-E8C6-4589-A5CC-DEE4B99DF707}" destId="{2C5B16D5-B448-4756-B512-489CC01F836A}" srcOrd="2" destOrd="0" parTransId="{B2D4F117-FE28-4EB3-B16D-4E8692F4D013}" sibTransId="{8E93467D-7162-45B3-8DE4-81070F982C01}"/>
    <dgm:cxn modelId="{B4274513-CBC5-498A-8BE9-53B5C7C2C72E}" type="presOf" srcId="{AC0FCE71-991B-4B4B-81B3-EA503976A61C}" destId="{A6191F0A-5D42-45B1-B685-9B2CE069826E}" srcOrd="0" destOrd="0" presId="urn:microsoft.com/office/officeart/2005/8/layout/hList7"/>
    <dgm:cxn modelId="{D9B056D3-FF89-443B-80CF-DA18DBB6E3FC}" type="presOf" srcId="{8F6D761E-1BA1-4FA9-9761-193C55EA2746}" destId="{DDCDBB5B-B192-44F2-96E3-4BF1D8F81069}" srcOrd="1" destOrd="0" presId="urn:microsoft.com/office/officeart/2005/8/layout/hList7"/>
    <dgm:cxn modelId="{B663575A-11A1-42F4-814B-597252516FA9}" type="presOf" srcId="{8F6D761E-1BA1-4FA9-9761-193C55EA2746}" destId="{B13A902A-80EE-429F-862B-1EB03491620C}" srcOrd="0" destOrd="0" presId="urn:microsoft.com/office/officeart/2005/8/layout/hList7"/>
    <dgm:cxn modelId="{D269A54B-3DDC-481A-B484-9C13C7C689DD}" type="presOf" srcId="{C01E1B8B-E8C6-4589-A5CC-DEE4B99DF707}" destId="{E2FFB68B-E68B-43FE-92AF-C986D4DF09BC}" srcOrd="0" destOrd="0" presId="urn:microsoft.com/office/officeart/2005/8/layout/hList7"/>
    <dgm:cxn modelId="{FD29FA81-8DBF-4542-A4C1-8B9DDB72B7EB}" srcId="{C01E1B8B-E8C6-4589-A5CC-DEE4B99DF707}" destId="{39944926-2654-4B6E-ACC4-5264CA614759}" srcOrd="3" destOrd="0" parTransId="{6B884750-3548-4C8B-814C-0155EC326732}" sibTransId="{AC0FCE71-991B-4B4B-81B3-EA503976A61C}"/>
    <dgm:cxn modelId="{EB7EC2C8-AB11-452B-82B7-8DE043B786E4}" type="presOf" srcId="{266C8764-9EF8-43DD-A560-F3534DD33F17}" destId="{35B0FC0A-5CAA-489C-AB7B-5DD917EEC652}" srcOrd="0" destOrd="0" presId="urn:microsoft.com/office/officeart/2005/8/layout/hList7"/>
    <dgm:cxn modelId="{5ECE9BBF-1A0C-47D6-8740-9DA0A7C64433}" type="presOf" srcId="{2C5B16D5-B448-4756-B512-489CC01F836A}" destId="{9F5D19DD-567C-4BFC-BEAB-1C7F3522E00A}" srcOrd="0" destOrd="0" presId="urn:microsoft.com/office/officeart/2005/8/layout/hList7"/>
    <dgm:cxn modelId="{2688BF88-436B-43FA-94F5-699A035362F3}" type="presOf" srcId="{39944926-2654-4B6E-ACC4-5264CA614759}" destId="{7F89A57E-B187-4431-87F4-F298A4EFAAAA}" srcOrd="1" destOrd="0" presId="urn:microsoft.com/office/officeart/2005/8/layout/hList7"/>
    <dgm:cxn modelId="{009D35FE-98DE-444C-A9A1-328911072ACC}" type="presOf" srcId="{60EBA250-C48B-4B25-809C-2FA905743D33}" destId="{71881F76-AC88-4A6D-AE46-E622ECE8FF1C}" srcOrd="0" destOrd="0" presId="urn:microsoft.com/office/officeart/2005/8/layout/hList7"/>
    <dgm:cxn modelId="{1E7A75A7-67C0-4F29-AC04-BE84FC9B28B8}" type="presOf" srcId="{6C342BBC-6DFD-4546-8A6B-96A8EAFF4768}" destId="{71618B71-C270-4342-A8F4-9BC785ABD55C}" srcOrd="1" destOrd="0" presId="urn:microsoft.com/office/officeart/2005/8/layout/hList7"/>
    <dgm:cxn modelId="{7C95BC6A-E714-4A43-9780-9C9C3A261C1E}" type="presOf" srcId="{39944926-2654-4B6E-ACC4-5264CA614759}" destId="{090D8DBD-62A2-493C-82E0-665F93255EEE}" srcOrd="0" destOrd="0" presId="urn:microsoft.com/office/officeart/2005/8/layout/hList7"/>
    <dgm:cxn modelId="{6729773D-47F2-44C2-919E-C4BA3E8B6B37}" type="presOf" srcId="{8E93467D-7162-45B3-8DE4-81070F982C01}" destId="{9C00D0EC-ADDA-497F-89C5-6E286753EFE3}" srcOrd="0" destOrd="0" presId="urn:microsoft.com/office/officeart/2005/8/layout/hList7"/>
    <dgm:cxn modelId="{C87AF214-5FE8-48A9-999F-DEA6C0BCFC15}" type="presOf" srcId="{4A6BC40C-EC35-4E83-A9B4-1B5DB209F6D0}" destId="{F3DFADB6-AB3C-4145-9AE3-21F25F06AFCE}" srcOrd="1" destOrd="0" presId="urn:microsoft.com/office/officeart/2005/8/layout/hList7"/>
    <dgm:cxn modelId="{857D140E-7471-4162-B405-5572F0A0610C}" type="presOf" srcId="{2C5B16D5-B448-4756-B512-489CC01F836A}" destId="{C5076A37-D4A7-4A4D-81B5-75203D21C741}" srcOrd="1" destOrd="0" presId="urn:microsoft.com/office/officeart/2005/8/layout/hList7"/>
    <dgm:cxn modelId="{6AF5E140-9C2B-4D02-B630-CF6964B7F319}" type="presOf" srcId="{6C342BBC-6DFD-4546-8A6B-96A8EAFF4768}" destId="{CCC353C7-C5C6-4CA8-94E9-A781F6B48C19}" srcOrd="0" destOrd="0" presId="urn:microsoft.com/office/officeart/2005/8/layout/hList7"/>
    <dgm:cxn modelId="{244FDB26-034C-428B-A0F9-8BDF9C3A4F3D}" srcId="{C01E1B8B-E8C6-4589-A5CC-DEE4B99DF707}" destId="{6C342BBC-6DFD-4546-8A6B-96A8EAFF4768}" srcOrd="1" destOrd="0" parTransId="{C1466294-BA3E-4375-9342-3C61B50287D2}" sibTransId="{60EBA250-C48B-4B25-809C-2FA905743D33}"/>
    <dgm:cxn modelId="{E06F9C96-7633-4AC1-92A1-5BCE5972B489}" srcId="{C01E1B8B-E8C6-4589-A5CC-DEE4B99DF707}" destId="{8F6D761E-1BA1-4FA9-9761-193C55EA2746}" srcOrd="4" destOrd="0" parTransId="{1A1953A2-F4F3-4C1D-817A-BBE61DDCC5EC}" sibTransId="{27214849-A904-4DE9-BD48-638F3AF0EA53}"/>
    <dgm:cxn modelId="{935AA8B9-4275-4F73-AC42-FA60531ABB56}" type="presOf" srcId="{4A6BC40C-EC35-4E83-A9B4-1B5DB209F6D0}" destId="{CB667DB6-7AB0-4726-AE4F-234A9A279F51}" srcOrd="0" destOrd="0" presId="urn:microsoft.com/office/officeart/2005/8/layout/hList7"/>
    <dgm:cxn modelId="{34D0BFDC-BA59-40BB-945A-C872D3997BE2}" srcId="{C01E1B8B-E8C6-4589-A5CC-DEE4B99DF707}" destId="{4A6BC40C-EC35-4E83-A9B4-1B5DB209F6D0}" srcOrd="0" destOrd="0" parTransId="{0D3D5264-31AB-4317-BAE8-C5116EB9CD3B}" sibTransId="{266C8764-9EF8-43DD-A560-F3534DD33F17}"/>
    <dgm:cxn modelId="{2A5E74F4-7BE8-48D7-959C-5047DCD0293F}" type="presParOf" srcId="{E2FFB68B-E68B-43FE-92AF-C986D4DF09BC}" destId="{4DCA4941-026B-499F-A5BD-FFB09FF1B236}" srcOrd="0" destOrd="0" presId="urn:microsoft.com/office/officeart/2005/8/layout/hList7"/>
    <dgm:cxn modelId="{92772DA2-B03A-4BE2-A463-B50BA580AE5E}" type="presParOf" srcId="{E2FFB68B-E68B-43FE-92AF-C986D4DF09BC}" destId="{D2051F74-2D89-4A83-9610-7CD0E7C5B64E}" srcOrd="1" destOrd="0" presId="urn:microsoft.com/office/officeart/2005/8/layout/hList7"/>
    <dgm:cxn modelId="{72AA89B3-FB67-40B8-AC53-9CDF5C24E445}" type="presParOf" srcId="{D2051F74-2D89-4A83-9610-7CD0E7C5B64E}" destId="{9197CD9C-96A2-4A79-A2C2-E3DF54763CD4}" srcOrd="0" destOrd="0" presId="urn:microsoft.com/office/officeart/2005/8/layout/hList7"/>
    <dgm:cxn modelId="{48168720-9E21-4B8F-9697-A4982ED01667}" type="presParOf" srcId="{9197CD9C-96A2-4A79-A2C2-E3DF54763CD4}" destId="{CB667DB6-7AB0-4726-AE4F-234A9A279F51}" srcOrd="0" destOrd="0" presId="urn:microsoft.com/office/officeart/2005/8/layout/hList7"/>
    <dgm:cxn modelId="{58939886-B1D8-4379-8347-BD78A72A9D57}" type="presParOf" srcId="{9197CD9C-96A2-4A79-A2C2-E3DF54763CD4}" destId="{F3DFADB6-AB3C-4145-9AE3-21F25F06AFCE}" srcOrd="1" destOrd="0" presId="urn:microsoft.com/office/officeart/2005/8/layout/hList7"/>
    <dgm:cxn modelId="{DB81E728-3C52-4620-B329-905EE8BE4A33}" type="presParOf" srcId="{9197CD9C-96A2-4A79-A2C2-E3DF54763CD4}" destId="{83E84FE7-102A-4B3D-AF0E-6BC5FC4BC38C}" srcOrd="2" destOrd="0" presId="urn:microsoft.com/office/officeart/2005/8/layout/hList7"/>
    <dgm:cxn modelId="{1D5FA3BD-EAC0-4DF2-8CCD-6C804C20B1F8}" type="presParOf" srcId="{9197CD9C-96A2-4A79-A2C2-E3DF54763CD4}" destId="{373242E0-2DA2-4A49-9869-51066BA8AB44}" srcOrd="3" destOrd="0" presId="urn:microsoft.com/office/officeart/2005/8/layout/hList7"/>
    <dgm:cxn modelId="{E91D557A-A6DC-4617-9526-5086780E5E54}" type="presParOf" srcId="{D2051F74-2D89-4A83-9610-7CD0E7C5B64E}" destId="{35B0FC0A-5CAA-489C-AB7B-5DD917EEC652}" srcOrd="1" destOrd="0" presId="urn:microsoft.com/office/officeart/2005/8/layout/hList7"/>
    <dgm:cxn modelId="{8AF092C1-FE8F-4EF1-AFE2-5FCC32E9EF8E}" type="presParOf" srcId="{D2051F74-2D89-4A83-9610-7CD0E7C5B64E}" destId="{67B1A18A-9D99-4CE9-9326-C28421A09A38}" srcOrd="2" destOrd="0" presId="urn:microsoft.com/office/officeart/2005/8/layout/hList7"/>
    <dgm:cxn modelId="{DC640492-ED1D-47A3-B25C-86DF82C11418}" type="presParOf" srcId="{67B1A18A-9D99-4CE9-9326-C28421A09A38}" destId="{CCC353C7-C5C6-4CA8-94E9-A781F6B48C19}" srcOrd="0" destOrd="0" presId="urn:microsoft.com/office/officeart/2005/8/layout/hList7"/>
    <dgm:cxn modelId="{D11880CD-C48B-4C7A-BE70-8FB9C99F605E}" type="presParOf" srcId="{67B1A18A-9D99-4CE9-9326-C28421A09A38}" destId="{71618B71-C270-4342-A8F4-9BC785ABD55C}" srcOrd="1" destOrd="0" presId="urn:microsoft.com/office/officeart/2005/8/layout/hList7"/>
    <dgm:cxn modelId="{C6615378-A824-4AF9-87DE-92E860BD1291}" type="presParOf" srcId="{67B1A18A-9D99-4CE9-9326-C28421A09A38}" destId="{4806C0FE-CE19-491F-8E1F-124A1E551EF3}" srcOrd="2" destOrd="0" presId="urn:microsoft.com/office/officeart/2005/8/layout/hList7"/>
    <dgm:cxn modelId="{9521D935-8F55-4844-A866-EE7C6D642797}" type="presParOf" srcId="{67B1A18A-9D99-4CE9-9326-C28421A09A38}" destId="{46BCBBD9-0DC4-4754-AC59-86AAFD6CA7AC}" srcOrd="3" destOrd="0" presId="urn:microsoft.com/office/officeart/2005/8/layout/hList7"/>
    <dgm:cxn modelId="{6149EC3F-C5A1-48EE-995E-3F3EBABE7F5D}" type="presParOf" srcId="{D2051F74-2D89-4A83-9610-7CD0E7C5B64E}" destId="{71881F76-AC88-4A6D-AE46-E622ECE8FF1C}" srcOrd="3" destOrd="0" presId="urn:microsoft.com/office/officeart/2005/8/layout/hList7"/>
    <dgm:cxn modelId="{ACDE6814-4395-4ECD-AFFB-C8FF499BE4B4}" type="presParOf" srcId="{D2051F74-2D89-4A83-9610-7CD0E7C5B64E}" destId="{6EAF910F-2B35-48FC-8B68-54A0FB796C1B}" srcOrd="4" destOrd="0" presId="urn:microsoft.com/office/officeart/2005/8/layout/hList7"/>
    <dgm:cxn modelId="{92E565E1-4093-4C2D-AD0B-A80C1C90EB14}" type="presParOf" srcId="{6EAF910F-2B35-48FC-8B68-54A0FB796C1B}" destId="{9F5D19DD-567C-4BFC-BEAB-1C7F3522E00A}" srcOrd="0" destOrd="0" presId="urn:microsoft.com/office/officeart/2005/8/layout/hList7"/>
    <dgm:cxn modelId="{2FC5FD0D-2D4A-4FD7-95C2-D656639BE745}" type="presParOf" srcId="{6EAF910F-2B35-48FC-8B68-54A0FB796C1B}" destId="{C5076A37-D4A7-4A4D-81B5-75203D21C741}" srcOrd="1" destOrd="0" presId="urn:microsoft.com/office/officeart/2005/8/layout/hList7"/>
    <dgm:cxn modelId="{304F05E9-58D2-45E2-8D42-766C417BA49D}" type="presParOf" srcId="{6EAF910F-2B35-48FC-8B68-54A0FB796C1B}" destId="{8E8F823D-4701-4FA9-982C-E2A6F64CA45C}" srcOrd="2" destOrd="0" presId="urn:microsoft.com/office/officeart/2005/8/layout/hList7"/>
    <dgm:cxn modelId="{A651A9E8-329A-44FF-9ED5-6CE96C26C56F}" type="presParOf" srcId="{6EAF910F-2B35-48FC-8B68-54A0FB796C1B}" destId="{13C48513-8FFB-4752-8C1A-CD4021823CE0}" srcOrd="3" destOrd="0" presId="urn:microsoft.com/office/officeart/2005/8/layout/hList7"/>
    <dgm:cxn modelId="{792E2A64-CE4C-4F80-BE47-397166B51185}" type="presParOf" srcId="{D2051F74-2D89-4A83-9610-7CD0E7C5B64E}" destId="{9C00D0EC-ADDA-497F-89C5-6E286753EFE3}" srcOrd="5" destOrd="0" presId="urn:microsoft.com/office/officeart/2005/8/layout/hList7"/>
    <dgm:cxn modelId="{941F3D90-3515-4A53-AEEB-55B800531811}" type="presParOf" srcId="{D2051F74-2D89-4A83-9610-7CD0E7C5B64E}" destId="{328A72F6-7E1D-421F-8C40-7086A11B786C}" srcOrd="6" destOrd="0" presId="urn:microsoft.com/office/officeart/2005/8/layout/hList7"/>
    <dgm:cxn modelId="{6D678385-5E91-4BF8-A91C-1106DD674488}" type="presParOf" srcId="{328A72F6-7E1D-421F-8C40-7086A11B786C}" destId="{090D8DBD-62A2-493C-82E0-665F93255EEE}" srcOrd="0" destOrd="0" presId="urn:microsoft.com/office/officeart/2005/8/layout/hList7"/>
    <dgm:cxn modelId="{34784F58-FAD8-4143-A547-C03383F53964}" type="presParOf" srcId="{328A72F6-7E1D-421F-8C40-7086A11B786C}" destId="{7F89A57E-B187-4431-87F4-F298A4EFAAAA}" srcOrd="1" destOrd="0" presId="urn:microsoft.com/office/officeart/2005/8/layout/hList7"/>
    <dgm:cxn modelId="{4DE4755C-8A74-4030-BEFD-3BB51A21EC8A}" type="presParOf" srcId="{328A72F6-7E1D-421F-8C40-7086A11B786C}" destId="{678EB196-1C2F-4278-8E5C-42EEF4AC42BA}" srcOrd="2" destOrd="0" presId="urn:microsoft.com/office/officeart/2005/8/layout/hList7"/>
    <dgm:cxn modelId="{C4977E5D-62CC-48CC-BA07-894783BC1C4B}" type="presParOf" srcId="{328A72F6-7E1D-421F-8C40-7086A11B786C}" destId="{B69D79F2-2DB3-4A3A-83C1-8DE4FC2E5FDB}" srcOrd="3" destOrd="0" presId="urn:microsoft.com/office/officeart/2005/8/layout/hList7"/>
    <dgm:cxn modelId="{6B0BCF28-7525-4675-A324-06D043588D03}" type="presParOf" srcId="{D2051F74-2D89-4A83-9610-7CD0E7C5B64E}" destId="{A6191F0A-5D42-45B1-B685-9B2CE069826E}" srcOrd="7" destOrd="0" presId="urn:microsoft.com/office/officeart/2005/8/layout/hList7"/>
    <dgm:cxn modelId="{74194B95-A441-4708-B6B0-468BC4E621BF}" type="presParOf" srcId="{D2051F74-2D89-4A83-9610-7CD0E7C5B64E}" destId="{D25C302E-DDAE-4AC0-8470-91FCC42710EE}" srcOrd="8" destOrd="0" presId="urn:microsoft.com/office/officeart/2005/8/layout/hList7"/>
    <dgm:cxn modelId="{99AB5802-698A-4DDE-92A8-2CDDCDEFEBCF}" type="presParOf" srcId="{D25C302E-DDAE-4AC0-8470-91FCC42710EE}" destId="{B13A902A-80EE-429F-862B-1EB03491620C}" srcOrd="0" destOrd="0" presId="urn:microsoft.com/office/officeart/2005/8/layout/hList7"/>
    <dgm:cxn modelId="{4B1BFDAB-087D-4550-B051-A0EEA78861D8}" type="presParOf" srcId="{D25C302E-DDAE-4AC0-8470-91FCC42710EE}" destId="{DDCDBB5B-B192-44F2-96E3-4BF1D8F81069}" srcOrd="1" destOrd="0" presId="urn:microsoft.com/office/officeart/2005/8/layout/hList7"/>
    <dgm:cxn modelId="{08FE5A1F-2863-4C44-BE13-A62A0664CCE1}" type="presParOf" srcId="{D25C302E-DDAE-4AC0-8470-91FCC42710EE}" destId="{E8F34EA9-4F3B-4423-B297-187D88A8ACE7}" srcOrd="2" destOrd="0" presId="urn:microsoft.com/office/officeart/2005/8/layout/hList7"/>
    <dgm:cxn modelId="{A8A26054-AA1D-4284-A15C-AC5DE344D3D7}" type="presParOf" srcId="{D25C302E-DDAE-4AC0-8470-91FCC42710EE}" destId="{877E8C34-C381-4A88-A2BF-BA204B02CF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B4ED-E647-4FE6-88E0-DB441ED8B3B1}">
      <dsp:nvSpPr>
        <dsp:cNvPr id="0" name=""/>
        <dsp:cNvSpPr/>
      </dsp:nvSpPr>
      <dsp:spPr>
        <a:xfrm>
          <a:off x="843031" y="580805"/>
          <a:ext cx="2468877" cy="18846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4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E548E-D8CD-456B-A2CA-86358D2FD0C6}">
      <dsp:nvSpPr>
        <dsp:cNvPr id="0" name=""/>
        <dsp:cNvSpPr/>
      </dsp:nvSpPr>
      <dsp:spPr>
        <a:xfrm>
          <a:off x="1241388" y="1240402"/>
          <a:ext cx="1658064" cy="52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</a:rPr>
            <a:t>Who are we trying to reach? How?</a:t>
          </a:r>
        </a:p>
      </dsp:txBody>
      <dsp:txXfrm>
        <a:off x="1241388" y="1240402"/>
        <a:ext cx="1658064" cy="523435"/>
      </dsp:txXfrm>
    </dsp:sp>
    <dsp:sp modelId="{0E7D50D5-87CE-4764-B214-2197546600F3}">
      <dsp:nvSpPr>
        <dsp:cNvPr id="0" name=""/>
        <dsp:cNvSpPr/>
      </dsp:nvSpPr>
      <dsp:spPr>
        <a:xfrm>
          <a:off x="260760" y="1706608"/>
          <a:ext cx="2518851" cy="18846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34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1751-7C20-4355-B47D-FE8D933409A4}">
      <dsp:nvSpPr>
        <dsp:cNvPr id="0" name=""/>
        <dsp:cNvSpPr/>
      </dsp:nvSpPr>
      <dsp:spPr>
        <a:xfrm>
          <a:off x="561211" y="2196369"/>
          <a:ext cx="2108924" cy="8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How will we generate meaningful input?</a:t>
          </a:r>
        </a:p>
      </dsp:txBody>
      <dsp:txXfrm>
        <a:off x="561211" y="2196369"/>
        <a:ext cx="2108924" cy="881167"/>
      </dsp:txXfrm>
    </dsp:sp>
    <dsp:sp modelId="{BE834331-94B2-48E4-9C6E-5BA4F9C1FDAC}">
      <dsp:nvSpPr>
        <dsp:cNvPr id="0" name=""/>
        <dsp:cNvSpPr/>
      </dsp:nvSpPr>
      <dsp:spPr>
        <a:xfrm>
          <a:off x="981999" y="2919084"/>
          <a:ext cx="2125972" cy="16196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437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5350-BCE8-4F98-9919-56D60266866A}">
      <dsp:nvSpPr>
        <dsp:cNvPr id="0" name=""/>
        <dsp:cNvSpPr/>
      </dsp:nvSpPr>
      <dsp:spPr>
        <a:xfrm>
          <a:off x="1374886" y="3480365"/>
          <a:ext cx="1353279" cy="52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How will we use the data?</a:t>
          </a:r>
        </a:p>
      </dsp:txBody>
      <dsp:txXfrm>
        <a:off x="1374886" y="3480365"/>
        <a:ext cx="1353279" cy="523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8495-2F17-4A39-B657-317B95F7A790}">
      <dsp:nvSpPr>
        <dsp:cNvPr id="0" name=""/>
        <dsp:cNvSpPr/>
      </dsp:nvSpPr>
      <dsp:spPr>
        <a:xfrm>
          <a:off x="293964" y="0"/>
          <a:ext cx="8553516" cy="3429000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A6AE3-BB8C-4319-9330-17BAFC1722A4}">
      <dsp:nvSpPr>
        <dsp:cNvPr id="0" name=""/>
        <dsp:cNvSpPr/>
      </dsp:nvSpPr>
      <dsp:spPr>
        <a:xfrm>
          <a:off x="39238" y="1028700"/>
          <a:ext cx="1377887" cy="1371600"/>
        </a:xfrm>
        <a:prstGeom prst="roundRect">
          <a:avLst/>
        </a:prstGeom>
        <a:solidFill>
          <a:srgbClr val="174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VALUES</a:t>
          </a:r>
        </a:p>
      </dsp:txBody>
      <dsp:txXfrm>
        <a:off x="106194" y="1095656"/>
        <a:ext cx="1243975" cy="1237688"/>
      </dsp:txXfrm>
    </dsp:sp>
    <dsp:sp modelId="{B06E42CC-90B1-4D6C-915E-29829654CE57}">
      <dsp:nvSpPr>
        <dsp:cNvPr id="0" name=""/>
        <dsp:cNvSpPr/>
      </dsp:nvSpPr>
      <dsp:spPr>
        <a:xfrm>
          <a:off x="1523532" y="1028700"/>
          <a:ext cx="1369517" cy="1371600"/>
        </a:xfrm>
        <a:prstGeom prst="roundRect">
          <a:avLst/>
        </a:prstGeom>
        <a:solidFill>
          <a:srgbClr val="174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ASPIRATIONS</a:t>
          </a:r>
        </a:p>
      </dsp:txBody>
      <dsp:txXfrm>
        <a:off x="1590386" y="1095554"/>
        <a:ext cx="1235809" cy="1237892"/>
      </dsp:txXfrm>
    </dsp:sp>
    <dsp:sp modelId="{AA9D1834-7443-4FD0-9C5D-DD2D4BADDE30}">
      <dsp:nvSpPr>
        <dsp:cNvPr id="0" name=""/>
        <dsp:cNvSpPr/>
      </dsp:nvSpPr>
      <dsp:spPr>
        <a:xfrm>
          <a:off x="3013820" y="1002324"/>
          <a:ext cx="1361241" cy="1371600"/>
        </a:xfrm>
        <a:prstGeom prst="roundRect">
          <a:avLst/>
        </a:prstGeom>
        <a:solidFill>
          <a:srgbClr val="174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GOAL SETTING</a:t>
          </a:r>
        </a:p>
      </dsp:txBody>
      <dsp:txXfrm>
        <a:off x="3080270" y="1068774"/>
        <a:ext cx="1228341" cy="1238700"/>
      </dsp:txXfrm>
    </dsp:sp>
    <dsp:sp modelId="{8665516C-8D83-4698-951F-3F8BB527368B}">
      <dsp:nvSpPr>
        <dsp:cNvPr id="0" name=""/>
        <dsp:cNvSpPr/>
      </dsp:nvSpPr>
      <dsp:spPr>
        <a:xfrm>
          <a:off x="4477416" y="1002324"/>
          <a:ext cx="1349016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PLAN</a:t>
          </a:r>
        </a:p>
      </dsp:txBody>
      <dsp:txXfrm>
        <a:off x="4543270" y="1068178"/>
        <a:ext cx="1217308" cy="1239892"/>
      </dsp:txXfrm>
    </dsp:sp>
    <dsp:sp modelId="{731211CF-2C38-43DF-BDBC-6BBF97D8D900}">
      <dsp:nvSpPr>
        <dsp:cNvPr id="0" name=""/>
        <dsp:cNvSpPr/>
      </dsp:nvSpPr>
      <dsp:spPr>
        <a:xfrm>
          <a:off x="5928893" y="1028700"/>
          <a:ext cx="1357138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FUND</a:t>
          </a:r>
        </a:p>
      </dsp:txBody>
      <dsp:txXfrm>
        <a:off x="5995143" y="1094950"/>
        <a:ext cx="1224638" cy="1239100"/>
      </dsp:txXfrm>
    </dsp:sp>
    <dsp:sp modelId="{08D61699-8637-489C-B6C1-76D969475895}">
      <dsp:nvSpPr>
        <dsp:cNvPr id="0" name=""/>
        <dsp:cNvSpPr/>
      </dsp:nvSpPr>
      <dsp:spPr>
        <a:xfrm>
          <a:off x="7386964" y="1028700"/>
          <a:ext cx="1367436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BUILD</a:t>
          </a:r>
        </a:p>
      </dsp:txBody>
      <dsp:txXfrm>
        <a:off x="7453717" y="1095453"/>
        <a:ext cx="1233930" cy="1238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8495-2F17-4A39-B657-317B95F7A790}">
      <dsp:nvSpPr>
        <dsp:cNvPr id="0" name=""/>
        <dsp:cNvSpPr/>
      </dsp:nvSpPr>
      <dsp:spPr>
        <a:xfrm>
          <a:off x="293964" y="0"/>
          <a:ext cx="8553516" cy="3429000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A6AE3-BB8C-4319-9330-17BAFC1722A4}">
      <dsp:nvSpPr>
        <dsp:cNvPr id="0" name=""/>
        <dsp:cNvSpPr/>
      </dsp:nvSpPr>
      <dsp:spPr>
        <a:xfrm>
          <a:off x="39238" y="1028700"/>
          <a:ext cx="1377887" cy="1371600"/>
        </a:xfrm>
        <a:prstGeom prst="roundRect">
          <a:avLst/>
        </a:prstGeom>
        <a:solidFill>
          <a:srgbClr val="841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VALUES</a:t>
          </a:r>
        </a:p>
      </dsp:txBody>
      <dsp:txXfrm>
        <a:off x="106194" y="1095656"/>
        <a:ext cx="1243975" cy="1237688"/>
      </dsp:txXfrm>
    </dsp:sp>
    <dsp:sp modelId="{B06E42CC-90B1-4D6C-915E-29829654CE57}">
      <dsp:nvSpPr>
        <dsp:cNvPr id="0" name=""/>
        <dsp:cNvSpPr/>
      </dsp:nvSpPr>
      <dsp:spPr>
        <a:xfrm>
          <a:off x="1523532" y="1028700"/>
          <a:ext cx="1369517" cy="1371600"/>
        </a:xfrm>
        <a:prstGeom prst="roundRect">
          <a:avLst/>
        </a:prstGeom>
        <a:solidFill>
          <a:srgbClr val="841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ASPIRAT-IONS</a:t>
          </a:r>
        </a:p>
      </dsp:txBody>
      <dsp:txXfrm>
        <a:off x="1590386" y="1095554"/>
        <a:ext cx="1235809" cy="1237892"/>
      </dsp:txXfrm>
    </dsp:sp>
    <dsp:sp modelId="{AA9D1834-7443-4FD0-9C5D-DD2D4BADDE30}">
      <dsp:nvSpPr>
        <dsp:cNvPr id="0" name=""/>
        <dsp:cNvSpPr/>
      </dsp:nvSpPr>
      <dsp:spPr>
        <a:xfrm>
          <a:off x="3013820" y="1002324"/>
          <a:ext cx="1361241" cy="1371600"/>
        </a:xfrm>
        <a:prstGeom prst="roundRect">
          <a:avLst/>
        </a:prstGeom>
        <a:solidFill>
          <a:srgbClr val="841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GOAL SETTING</a:t>
          </a:r>
        </a:p>
      </dsp:txBody>
      <dsp:txXfrm>
        <a:off x="3080270" y="1068774"/>
        <a:ext cx="1228341" cy="1238700"/>
      </dsp:txXfrm>
    </dsp:sp>
    <dsp:sp modelId="{8665516C-8D83-4698-951F-3F8BB527368B}">
      <dsp:nvSpPr>
        <dsp:cNvPr id="0" name=""/>
        <dsp:cNvSpPr/>
      </dsp:nvSpPr>
      <dsp:spPr>
        <a:xfrm>
          <a:off x="4477416" y="1002324"/>
          <a:ext cx="1349016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PLAN</a:t>
          </a:r>
        </a:p>
      </dsp:txBody>
      <dsp:txXfrm>
        <a:off x="4543270" y="1068178"/>
        <a:ext cx="1217308" cy="1239892"/>
      </dsp:txXfrm>
    </dsp:sp>
    <dsp:sp modelId="{731211CF-2C38-43DF-BDBC-6BBF97D8D900}">
      <dsp:nvSpPr>
        <dsp:cNvPr id="0" name=""/>
        <dsp:cNvSpPr/>
      </dsp:nvSpPr>
      <dsp:spPr>
        <a:xfrm>
          <a:off x="5928893" y="1028700"/>
          <a:ext cx="1357138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FUND</a:t>
          </a:r>
        </a:p>
      </dsp:txBody>
      <dsp:txXfrm>
        <a:off x="5995143" y="1094950"/>
        <a:ext cx="1224638" cy="1239100"/>
      </dsp:txXfrm>
    </dsp:sp>
    <dsp:sp modelId="{08D61699-8637-489C-B6C1-76D969475895}">
      <dsp:nvSpPr>
        <dsp:cNvPr id="0" name=""/>
        <dsp:cNvSpPr/>
      </dsp:nvSpPr>
      <dsp:spPr>
        <a:xfrm>
          <a:off x="7386964" y="1028700"/>
          <a:ext cx="1367436" cy="1371600"/>
        </a:xfrm>
        <a:prstGeom prst="roundRect">
          <a:avLst/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BUILD</a:t>
          </a:r>
        </a:p>
      </dsp:txBody>
      <dsp:txXfrm>
        <a:off x="7453717" y="1095453"/>
        <a:ext cx="1233930" cy="1238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7DB6-7AB0-4726-AE4F-234A9A279F51}">
      <dsp:nvSpPr>
        <dsp:cNvPr id="0" name=""/>
        <dsp:cNvSpPr/>
      </dsp:nvSpPr>
      <dsp:spPr>
        <a:xfrm>
          <a:off x="0" y="0"/>
          <a:ext cx="1754405" cy="3693320"/>
        </a:xfrm>
        <a:prstGeom prst="roundRect">
          <a:avLst>
            <a:gd name="adj" fmla="val 10000"/>
          </a:avLst>
        </a:prstGeom>
        <a:solidFill>
          <a:srgbClr val="841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Involve decision makers and stakeholders from the start</a:t>
          </a:r>
          <a:endParaRPr lang="en-US" sz="1800" kern="1200" dirty="0"/>
        </a:p>
      </dsp:txBody>
      <dsp:txXfrm>
        <a:off x="0" y="1477328"/>
        <a:ext cx="1754405" cy="1477328"/>
      </dsp:txXfrm>
    </dsp:sp>
    <dsp:sp modelId="{373242E0-2DA2-4A49-9869-51066BA8AB44}">
      <dsp:nvSpPr>
        <dsp:cNvPr id="0" name=""/>
        <dsp:cNvSpPr/>
      </dsp:nvSpPr>
      <dsp:spPr>
        <a:xfrm>
          <a:off x="393025" y="352359"/>
          <a:ext cx="968354" cy="9683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353C7-C5C6-4CA8-94E9-A781F6B48C19}">
      <dsp:nvSpPr>
        <dsp:cNvPr id="0" name=""/>
        <dsp:cNvSpPr/>
      </dsp:nvSpPr>
      <dsp:spPr>
        <a:xfrm>
          <a:off x="1807037" y="0"/>
          <a:ext cx="1754405" cy="3693320"/>
        </a:xfrm>
        <a:prstGeom prst="roundRect">
          <a:avLst>
            <a:gd name="adj" fmla="val 10000"/>
          </a:avLst>
        </a:prstGeom>
        <a:solidFill>
          <a:srgbClr val="878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Use engagement to create a clear vision and supporting goals</a:t>
          </a:r>
        </a:p>
      </dsp:txBody>
      <dsp:txXfrm>
        <a:off x="1807037" y="1477328"/>
        <a:ext cx="1754405" cy="1477328"/>
      </dsp:txXfrm>
    </dsp:sp>
    <dsp:sp modelId="{46BCBBD9-0DC4-4754-AC59-86AAFD6CA7AC}">
      <dsp:nvSpPr>
        <dsp:cNvPr id="0" name=""/>
        <dsp:cNvSpPr/>
      </dsp:nvSpPr>
      <dsp:spPr>
        <a:xfrm>
          <a:off x="2200450" y="352746"/>
          <a:ext cx="967579" cy="9675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D19DD-567C-4BFC-BEAB-1C7F3522E00A}">
      <dsp:nvSpPr>
        <dsp:cNvPr id="0" name=""/>
        <dsp:cNvSpPr/>
      </dsp:nvSpPr>
      <dsp:spPr>
        <a:xfrm>
          <a:off x="3614074" y="0"/>
          <a:ext cx="1754405" cy="3693320"/>
        </a:xfrm>
        <a:prstGeom prst="roundRect">
          <a:avLst>
            <a:gd name="adj" fmla="val 10000"/>
          </a:avLst>
        </a:prstGeom>
        <a:solidFill>
          <a:srgbClr val="7999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Align evaluation or prioritization criteria with goals</a:t>
          </a:r>
          <a:endParaRPr lang="en-US" sz="1800" kern="1200" dirty="0"/>
        </a:p>
      </dsp:txBody>
      <dsp:txXfrm>
        <a:off x="3614074" y="1477328"/>
        <a:ext cx="1754405" cy="1477328"/>
      </dsp:txXfrm>
    </dsp:sp>
    <dsp:sp modelId="{13C48513-8FFB-4752-8C1A-CD4021823CE0}">
      <dsp:nvSpPr>
        <dsp:cNvPr id="0" name=""/>
        <dsp:cNvSpPr/>
      </dsp:nvSpPr>
      <dsp:spPr>
        <a:xfrm>
          <a:off x="4007487" y="352746"/>
          <a:ext cx="967579" cy="9675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8DBD-62A2-493C-82E0-665F93255EEE}">
      <dsp:nvSpPr>
        <dsp:cNvPr id="0" name=""/>
        <dsp:cNvSpPr/>
      </dsp:nvSpPr>
      <dsp:spPr>
        <a:xfrm>
          <a:off x="5421112" y="0"/>
          <a:ext cx="1754405" cy="3693320"/>
        </a:xfrm>
        <a:prstGeom prst="roundRect">
          <a:avLst>
            <a:gd name="adj" fmla="val 10000"/>
          </a:avLst>
        </a:prstGeom>
        <a:solidFill>
          <a:srgbClr val="841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Make deliverables clear, concise, and easy to understand</a:t>
          </a:r>
          <a:endParaRPr lang="en-US" sz="1800" kern="1200" dirty="0"/>
        </a:p>
      </dsp:txBody>
      <dsp:txXfrm>
        <a:off x="5421112" y="1477328"/>
        <a:ext cx="1754405" cy="1477328"/>
      </dsp:txXfrm>
    </dsp:sp>
    <dsp:sp modelId="{B69D79F2-2DB3-4A3A-83C1-8DE4FC2E5FDB}">
      <dsp:nvSpPr>
        <dsp:cNvPr id="0" name=""/>
        <dsp:cNvSpPr/>
      </dsp:nvSpPr>
      <dsp:spPr>
        <a:xfrm>
          <a:off x="5814524" y="352746"/>
          <a:ext cx="967579" cy="96757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A902A-80EE-429F-862B-1EB03491620C}">
      <dsp:nvSpPr>
        <dsp:cNvPr id="0" name=""/>
        <dsp:cNvSpPr/>
      </dsp:nvSpPr>
      <dsp:spPr>
        <a:xfrm>
          <a:off x="7228149" y="0"/>
          <a:ext cx="1754405" cy="3693320"/>
        </a:xfrm>
        <a:prstGeom prst="roundRect">
          <a:avLst>
            <a:gd name="adj" fmla="val 10000"/>
          </a:avLst>
        </a:prstGeom>
        <a:solidFill>
          <a:srgbClr val="878A8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champions and empower them to help with implementation</a:t>
          </a:r>
        </a:p>
      </dsp:txBody>
      <dsp:txXfrm>
        <a:off x="7228149" y="1477328"/>
        <a:ext cx="1754405" cy="1477328"/>
      </dsp:txXfrm>
    </dsp:sp>
    <dsp:sp modelId="{877E8C34-C381-4A88-A2BF-BA204B02CF32}">
      <dsp:nvSpPr>
        <dsp:cNvPr id="0" name=""/>
        <dsp:cNvSpPr/>
      </dsp:nvSpPr>
      <dsp:spPr>
        <a:xfrm>
          <a:off x="7621562" y="352746"/>
          <a:ext cx="967579" cy="9675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4941-026B-499F-A5BD-FFB09FF1B236}">
      <dsp:nvSpPr>
        <dsp:cNvPr id="0" name=""/>
        <dsp:cNvSpPr/>
      </dsp:nvSpPr>
      <dsp:spPr>
        <a:xfrm>
          <a:off x="236169" y="2783711"/>
          <a:ext cx="8516992" cy="734540"/>
        </a:xfrm>
        <a:prstGeom prst="leftRightArrow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16CC84E-28AE-4C4C-9A13-9E5A30F91EE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BA6322B-17A8-4F81-88DE-AACCB080E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B5042C0-6F9E-4D27-971D-E3D66023F45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B3AD474-2B4A-4012-B381-46107567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D474-2B4A-4012-B381-46107567D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5698BDF-2597-495E-99A0-0CCB3D22CE5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007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4150" y="1181100"/>
            <a:ext cx="4248150" cy="3186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529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80" indent="-30776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104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2346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15886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08305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0072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93143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8556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742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E60331-75E5-4368-9960-877929E0CCBF}" type="slidenum">
              <a:rPr lang="en-US">
                <a:solidFill>
                  <a:prstClr val="black"/>
                </a:solidFill>
                <a:latin typeface="Arial" charset="0"/>
              </a:rPr>
              <a:pPr defTabSz="47425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4150" y="1181100"/>
            <a:ext cx="4248150" cy="3186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529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80" indent="-30776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104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2346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15886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08305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0072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93143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8556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742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E60331-75E5-4368-9960-877929E0CCBF}" type="slidenum">
              <a:rPr lang="en-US">
                <a:solidFill>
                  <a:prstClr val="black"/>
                </a:solidFill>
                <a:latin typeface="Arial" charset="0"/>
              </a:rPr>
              <a:pPr defTabSz="47425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9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D474-2B4A-4012-B381-46107567D1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D474-2B4A-4012-B381-46107567D1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2"/>
              </a:spcBef>
              <a:spcAft>
                <a:spcPts val="622"/>
              </a:spcAft>
            </a:pPr>
            <a:r>
              <a:rPr lang="en-US" altLang="en-US" sz="1100" dirty="0"/>
              <a:t>Unlimited capacity for thought…limited time to participate.</a:t>
            </a:r>
          </a:p>
          <a:p>
            <a:pPr>
              <a:spcBef>
                <a:spcPts val="622"/>
              </a:spcBef>
              <a:spcAft>
                <a:spcPts val="622"/>
              </a:spcAft>
            </a:pPr>
            <a:r>
              <a:rPr lang="en-US" altLang="en-US" sz="1100" dirty="0"/>
              <a:t>Outreach can be fun but the purpose isn’t to entertain.</a:t>
            </a:r>
          </a:p>
          <a:p>
            <a:pPr>
              <a:spcBef>
                <a:spcPts val="622"/>
              </a:spcBef>
              <a:spcAft>
                <a:spcPts val="622"/>
              </a:spcAft>
            </a:pPr>
            <a:r>
              <a:rPr lang="en-US" altLang="en-US" sz="1100" dirty="0"/>
              <a:t>Participant acquisition cost should be considered when developing your strategy. </a:t>
            </a:r>
          </a:p>
          <a:p>
            <a:pPr>
              <a:spcBef>
                <a:spcPts val="622"/>
              </a:spcBef>
              <a:spcAft>
                <a:spcPts val="622"/>
              </a:spcAft>
            </a:pPr>
            <a:r>
              <a:rPr lang="en-US" altLang="en-US" sz="1100" dirty="0"/>
              <a:t>Know how you intend to use the collected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B05917B-B1E6-49DD-A43B-9BC8793E28D8}" type="slidenum">
              <a:rPr lang="en-US" sz="1300">
                <a:solidFill>
                  <a:prstClr val="black"/>
                </a:solidFill>
                <a:latin typeface="Calibri"/>
              </a:rPr>
              <a:pPr defTabSz="948507">
                <a:defRPr/>
              </a:pPr>
              <a:t>29</a:t>
            </a:fld>
            <a:endParaRPr lang="en-US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10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271C5C-CE2A-4694-9DD9-B470E657C1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88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271C5C-CE2A-4694-9DD9-B470E657C1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5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5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fld id="{788EFD9F-5DCB-48C6-8E37-2A09978C055D}" type="slidenum">
              <a:rPr lang="en-US" altLang="en-US">
                <a:solidFill>
                  <a:prstClr val="black"/>
                </a:solidFill>
              </a:rPr>
              <a:pPr defTabSz="948507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5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fld id="{788EFD9F-5DCB-48C6-8E37-2A09978C055D}" type="slidenum">
              <a:rPr lang="en-US" altLang="en-US">
                <a:solidFill>
                  <a:prstClr val="black"/>
                </a:solidFill>
              </a:rPr>
              <a:pPr defTabSz="948507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1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D474-2B4A-4012-B381-46107567D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4150" y="1181100"/>
            <a:ext cx="4248150" cy="3186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529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80" indent="-30776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104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2346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15886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08305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0072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93143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8556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742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E60331-75E5-4368-9960-877929E0CCBF}" type="slidenum">
              <a:rPr lang="en-US">
                <a:solidFill>
                  <a:prstClr val="black"/>
                </a:solidFill>
                <a:latin typeface="Arial" charset="0"/>
              </a:rPr>
              <a:pPr defTabSz="47425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2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4150" y="1181100"/>
            <a:ext cx="4248150" cy="3186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80" indent="-30776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104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23468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15886" indent="-24620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08305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0072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93143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85564" indent="-2462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742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E60331-75E5-4368-9960-877929E0CCBF}" type="slidenum">
              <a:rPr lang="en-US">
                <a:solidFill>
                  <a:prstClr val="black"/>
                </a:solidFill>
                <a:latin typeface="Arial" charset="0"/>
              </a:rPr>
              <a:pPr defTabSz="47425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9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95698BDF-2597-495E-99A0-0CCB3D22CE5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74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d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30876"/>
            <a:ext cx="9144000" cy="1127125"/>
          </a:xfrm>
          <a:prstGeom prst="rect">
            <a:avLst/>
          </a:prstGeom>
          <a:solidFill>
            <a:srgbClr val="5F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5960090"/>
            <a:ext cx="6615645" cy="80120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0916" y="6076109"/>
            <a:ext cx="0" cy="569167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1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48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ts val="2550"/>
              </a:lnSpc>
              <a:spcBef>
                <a:spcPts val="1350"/>
              </a:spcBef>
              <a:buClr>
                <a:srgbClr val="DE2A00"/>
              </a:buClr>
              <a:buSzPct val="100000"/>
              <a:buFont typeface="+mj-lt"/>
              <a:buAutoNum type="arabicPeriod"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05740">
              <a:lnSpc>
                <a:spcPct val="90000"/>
              </a:lnSpc>
              <a:buClr>
                <a:srgbClr val="D5371D"/>
              </a:buClr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8382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3000"/>
              </a:lnSpc>
              <a:defRPr sz="3000" b="1" cap="none" baseline="0">
                <a:solidFill>
                  <a:srgbClr val="DE2A0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56491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D0B-2EC7-4EE1-A248-AF4CEBB39B6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DE2C-7A63-4487-9061-B1E334224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PChart" hidden="1"/>
          <p:cNvGraphicFramePr/>
          <p:nvPr userDrawn="1">
            <p:extLst/>
          </p:nvPr>
        </p:nvGraphicFramePr>
        <p:xfrm>
          <a:off x="4762500" y="1600200"/>
          <a:ext cx="1905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31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ad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60089"/>
            <a:ext cx="9144000" cy="914400"/>
          </a:xfrm>
          <a:prstGeom prst="rect">
            <a:avLst/>
          </a:prstGeom>
          <a:solidFill>
            <a:srgbClr val="5F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39" y="5960089"/>
            <a:ext cx="8572461" cy="91440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0B050"/>
                </a:solidFill>
              </a:defRPr>
            </a:lvl1pPr>
          </a:lstStyle>
          <a:p>
            <a:r>
              <a:rPr lang="en-US" sz="2700" dirty="0"/>
              <a:t>Lexington Road and Atlanta Highway Corridor Studies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0916" y="6132706"/>
            <a:ext cx="0" cy="569167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0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3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55299"/>
            <a:ext cx="6186196" cy="1709667"/>
          </a:xfrm>
          <a:prstGeom prst="rect">
            <a:avLst/>
          </a:prstGeom>
          <a:solidFill>
            <a:srgbClr val="5F636A"/>
          </a:solidFill>
          <a:ln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9607A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0094" y="3915611"/>
            <a:ext cx="5401153" cy="721589"/>
          </a:xfr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rgbClr val="00B05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094" y="4571196"/>
            <a:ext cx="6858000" cy="320421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10094" y="3915611"/>
            <a:ext cx="0" cy="989045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85" y="6370424"/>
            <a:ext cx="1282553" cy="3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1127125"/>
          </a:xfrm>
          <a:prstGeom prst="rect">
            <a:avLst/>
          </a:prstGeom>
          <a:solidFill>
            <a:srgbClr val="5F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83" y="229215"/>
            <a:ext cx="7886700" cy="80120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8650" y="345234"/>
            <a:ext cx="0" cy="569167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506516" y="1558926"/>
            <a:ext cx="4275534" cy="4365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1" y="1558926"/>
            <a:ext cx="3717131" cy="436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4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796"/>
            <a:ext cx="7886700" cy="1325563"/>
          </a:xfrm>
          <a:ln>
            <a:noFill/>
          </a:ln>
        </p:spPr>
        <p:txBody>
          <a:bodyPr/>
          <a:lstStyle>
            <a:lvl1pPr>
              <a:defRPr b="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01728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864040" y="1825625"/>
            <a:ext cx="4651310" cy="4351338"/>
          </a:xfrm>
          <a:solidFill>
            <a:srgbClr val="5F636A"/>
          </a:solidFill>
          <a:ln>
            <a:noFill/>
          </a:ln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500">
                <a:solidFill>
                  <a:schemeClr val="bg1"/>
                </a:solidFill>
              </a:defRPr>
            </a:lvl3pPr>
            <a:lvl4pPr marL="1028700" indent="0"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4pPr>
            <a:lvl5pPr marL="13716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3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763"/>
            <a:ext cx="3579019" cy="6858000"/>
          </a:xfrm>
          <a:prstGeom prst="rect">
            <a:avLst/>
          </a:prstGeom>
          <a:solidFill>
            <a:srgbClr val="5F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01" y="457200"/>
            <a:ext cx="2949178" cy="1600200"/>
          </a:xfrm>
        </p:spPr>
        <p:txBody>
          <a:bodyPr anchor="t"/>
          <a:lstStyle>
            <a:lvl1pPr>
              <a:defRPr sz="2400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30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579019" y="-9526"/>
            <a:ext cx="5564981" cy="68627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3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67748"/>
            <a:ext cx="3708918" cy="886408"/>
          </a:xfrm>
          <a:prstGeom prst="rect">
            <a:avLst/>
          </a:prstGeom>
          <a:solidFill>
            <a:srgbClr val="5F6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0740" y="1118264"/>
            <a:ext cx="0" cy="430618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73" y="1037852"/>
            <a:ext cx="3291374" cy="6176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573" y="1933543"/>
            <a:ext cx="3389345" cy="43513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950" y="867748"/>
            <a:ext cx="4582497" cy="5197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9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6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14" y="6368776"/>
            <a:ext cx="1284090" cy="33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134" y="2261621"/>
            <a:ext cx="6032216" cy="1325563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134" y="3265715"/>
            <a:ext cx="3868340" cy="481498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83134" y="2687216"/>
            <a:ext cx="1142" cy="1007706"/>
          </a:xfrm>
          <a:prstGeom prst="line">
            <a:avLst/>
          </a:prstGeom>
          <a:ln w="5715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3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07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85" y="6370424"/>
            <a:ext cx="1282553" cy="3382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188689"/>
            <a:ext cx="9144000" cy="685800"/>
          </a:xfrm>
          <a:prstGeom prst="rect">
            <a:avLst/>
          </a:prstGeom>
          <a:solidFill>
            <a:srgbClr val="5F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01753" y="6188689"/>
            <a:ext cx="8842247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rgbClr val="00B050"/>
                </a:solidFill>
              </a:rPr>
              <a:t>Lexington Road and Atlanta Highway Corridor Studies</a:t>
            </a:r>
            <a:endParaRPr lang="en-US" sz="15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0876" y="6302989"/>
            <a:ext cx="0" cy="457200"/>
          </a:xfrm>
          <a:prstGeom prst="line">
            <a:avLst/>
          </a:prstGeom>
          <a:ln w="38100">
            <a:solidFill>
              <a:srgbClr val="BFDEE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F636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5F636A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5F636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5F636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5F636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5F636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25078" y="6192838"/>
            <a:ext cx="314682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12564" y="6311900"/>
            <a:ext cx="3528194" cy="546100"/>
          </a:xfrm>
          <a:custGeom>
            <a:avLst/>
            <a:gdLst>
              <a:gd name="T0" fmla="*/ 1100 w 1100"/>
              <a:gd name="T1" fmla="*/ 171 h 171"/>
              <a:gd name="T2" fmla="*/ 0 w 1100"/>
              <a:gd name="T3" fmla="*/ 171 h 171"/>
              <a:gd name="T4" fmla="*/ 0 w 1100"/>
              <a:gd name="T5" fmla="*/ 0 h 171"/>
              <a:gd name="T6" fmla="*/ 1005 w 1100"/>
              <a:gd name="T7" fmla="*/ 0 h 171"/>
              <a:gd name="T8" fmla="*/ 1100 w 1100"/>
              <a:gd name="T9" fmla="*/ 95 h 171"/>
              <a:gd name="T10" fmla="*/ 1100 w 1100"/>
              <a:gd name="T11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0" h="171">
                <a:moveTo>
                  <a:pt x="1100" y="171"/>
                </a:move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1005" y="0"/>
                  <a:pt x="1005" y="0"/>
                  <a:pt x="1005" y="0"/>
                </a:cubicBezTo>
                <a:cubicBezTo>
                  <a:pt x="1057" y="0"/>
                  <a:pt x="1100" y="42"/>
                  <a:pt x="1100" y="95"/>
                </a:cubicBezTo>
                <a:lnTo>
                  <a:pt x="110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1186" y="6426062"/>
            <a:ext cx="3406742" cy="5066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90" dirty="0">
                <a:solidFill>
                  <a:srgbClr val="841B36"/>
                </a:solidFill>
              </a:rPr>
              <a:t>2018 Partnering Conference</a:t>
            </a:r>
          </a:p>
        </p:txBody>
      </p:sp>
      <p:pic>
        <p:nvPicPr>
          <p:cNvPr id="10" name="Picture 5" descr="H:\Temp\Logo4.png">
            <a:extLst>
              <a:ext uri="{FF2B5EF4-FFF2-40B4-BE49-F238E27FC236}">
                <a16:creationId xmlns:a16="http://schemas.microsoft.com/office/drawing/2014/main" id="{62C39C6F-2E97-4262-92DD-9E6646A3A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202" y="6359373"/>
            <a:ext cx="1156727" cy="3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DFEA-B532-47BA-8331-0C73783F8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gi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0521690-FE27-469A-8DD4-9A6BEAE10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857250"/>
            <a:ext cx="1600200" cy="117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5A9E0-DA64-4553-993A-271976843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-263170"/>
            <a:ext cx="8503920" cy="6078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244" y="4774087"/>
            <a:ext cx="8460685" cy="1226663"/>
          </a:xfrm>
        </p:spPr>
        <p:txBody>
          <a:bodyPr anchor="t">
            <a:noAutofit/>
          </a:bodyPr>
          <a:lstStyle/>
          <a:p>
            <a:pPr algn="l">
              <a:spcBef>
                <a:spcPts val="1800"/>
              </a:spcBef>
              <a:spcAft>
                <a:spcPts val="450"/>
              </a:spcAft>
            </a:pPr>
            <a:r>
              <a:rPr lang="en-US" sz="3000" spc="225" dirty="0"/>
              <a:t>Tactical Approach to Public Engagement</a:t>
            </a:r>
            <a:br>
              <a:rPr lang="en-US" sz="3000" spc="225" dirty="0"/>
            </a:br>
            <a:r>
              <a:rPr lang="en-US" sz="600" spc="225" dirty="0"/>
              <a:t/>
            </a:r>
            <a:br>
              <a:rPr lang="en-US" sz="600" spc="225" dirty="0"/>
            </a:br>
            <a:r>
              <a:rPr lang="en-US" sz="2400" i="1" spc="225" dirty="0"/>
              <a:t>Mixing It Up</a:t>
            </a:r>
            <a:endParaRPr lang="en-US" sz="3000" i="1" spc="22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30" y="5681399"/>
            <a:ext cx="4859021" cy="251274"/>
          </a:xfrm>
        </p:spPr>
        <p:txBody>
          <a:bodyPr>
            <a:normAutofit/>
          </a:bodyPr>
          <a:lstStyle/>
          <a:p>
            <a:pPr algn="l"/>
            <a:r>
              <a:rPr lang="en-US" sz="1050" spc="2250" dirty="0">
                <a:solidFill>
                  <a:schemeClr val="bg1">
                    <a:lumMod val="65000"/>
                  </a:schemeClr>
                </a:solidFill>
              </a:rPr>
              <a:t>Presentation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8778531" y="4643291"/>
            <a:ext cx="254794" cy="254794"/>
          </a:xfrm>
          <a:custGeom>
            <a:avLst/>
            <a:gdLst>
              <a:gd name="T0" fmla="*/ 90 w 100"/>
              <a:gd name="T1" fmla="*/ 60 h 99"/>
              <a:gd name="T2" fmla="*/ 90 w 100"/>
              <a:gd name="T3" fmla="*/ 40 h 99"/>
              <a:gd name="T4" fmla="*/ 60 w 100"/>
              <a:gd name="T5" fmla="*/ 10 h 99"/>
              <a:gd name="T6" fmla="*/ 40 w 100"/>
              <a:gd name="T7" fmla="*/ 10 h 99"/>
              <a:gd name="T8" fmla="*/ 10 w 100"/>
              <a:gd name="T9" fmla="*/ 39 h 99"/>
              <a:gd name="T10" fmla="*/ 10 w 100"/>
              <a:gd name="T11" fmla="*/ 59 h 99"/>
              <a:gd name="T12" fmla="*/ 40 w 100"/>
              <a:gd name="T13" fmla="*/ 89 h 99"/>
              <a:gd name="T14" fmla="*/ 60 w 100"/>
              <a:gd name="T15" fmla="*/ 89 h 99"/>
              <a:gd name="T16" fmla="*/ 90 w 100"/>
              <a:gd name="T17" fmla="*/ 6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99">
                <a:moveTo>
                  <a:pt x="90" y="60"/>
                </a:moveTo>
                <a:cubicBezTo>
                  <a:pt x="100" y="50"/>
                  <a:pt x="90" y="40"/>
                  <a:pt x="90" y="40"/>
                </a:cubicBezTo>
                <a:cubicBezTo>
                  <a:pt x="60" y="10"/>
                  <a:pt x="60" y="10"/>
                  <a:pt x="60" y="10"/>
                </a:cubicBezTo>
                <a:cubicBezTo>
                  <a:pt x="50" y="0"/>
                  <a:pt x="40" y="10"/>
                  <a:pt x="40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0" y="49"/>
                  <a:pt x="10" y="59"/>
                  <a:pt x="10" y="59"/>
                </a:cubicBezTo>
                <a:cubicBezTo>
                  <a:pt x="40" y="89"/>
                  <a:pt x="40" y="89"/>
                  <a:pt x="40" y="89"/>
                </a:cubicBezTo>
                <a:cubicBezTo>
                  <a:pt x="50" y="99"/>
                  <a:pt x="60" y="89"/>
                  <a:pt x="60" y="89"/>
                </a:cubicBezTo>
                <a:cubicBezTo>
                  <a:pt x="90" y="60"/>
                  <a:pt x="90" y="60"/>
                  <a:pt x="90" y="60"/>
                </a:cubicBezTo>
                <a:close/>
              </a:path>
            </a:pathLst>
          </a:custGeom>
          <a:solidFill>
            <a:srgbClr val="841B3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171450" y="4643291"/>
            <a:ext cx="254794" cy="254794"/>
          </a:xfrm>
          <a:custGeom>
            <a:avLst/>
            <a:gdLst>
              <a:gd name="T0" fmla="*/ 90 w 100"/>
              <a:gd name="T1" fmla="*/ 60 h 99"/>
              <a:gd name="T2" fmla="*/ 90 w 100"/>
              <a:gd name="T3" fmla="*/ 40 h 99"/>
              <a:gd name="T4" fmla="*/ 60 w 100"/>
              <a:gd name="T5" fmla="*/ 10 h 99"/>
              <a:gd name="T6" fmla="*/ 40 w 100"/>
              <a:gd name="T7" fmla="*/ 10 h 99"/>
              <a:gd name="T8" fmla="*/ 10 w 100"/>
              <a:gd name="T9" fmla="*/ 39 h 99"/>
              <a:gd name="T10" fmla="*/ 10 w 100"/>
              <a:gd name="T11" fmla="*/ 59 h 99"/>
              <a:gd name="T12" fmla="*/ 40 w 100"/>
              <a:gd name="T13" fmla="*/ 89 h 99"/>
              <a:gd name="T14" fmla="*/ 60 w 100"/>
              <a:gd name="T15" fmla="*/ 89 h 99"/>
              <a:gd name="T16" fmla="*/ 90 w 100"/>
              <a:gd name="T17" fmla="*/ 6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99">
                <a:moveTo>
                  <a:pt x="90" y="60"/>
                </a:moveTo>
                <a:cubicBezTo>
                  <a:pt x="100" y="50"/>
                  <a:pt x="90" y="40"/>
                  <a:pt x="90" y="40"/>
                </a:cubicBezTo>
                <a:cubicBezTo>
                  <a:pt x="60" y="10"/>
                  <a:pt x="60" y="10"/>
                  <a:pt x="60" y="10"/>
                </a:cubicBezTo>
                <a:cubicBezTo>
                  <a:pt x="50" y="0"/>
                  <a:pt x="40" y="10"/>
                  <a:pt x="40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0" y="49"/>
                  <a:pt x="10" y="59"/>
                  <a:pt x="10" y="59"/>
                </a:cubicBezTo>
                <a:cubicBezTo>
                  <a:pt x="40" y="89"/>
                  <a:pt x="40" y="89"/>
                  <a:pt x="40" y="89"/>
                </a:cubicBezTo>
                <a:cubicBezTo>
                  <a:pt x="50" y="99"/>
                  <a:pt x="60" y="89"/>
                  <a:pt x="60" y="89"/>
                </a:cubicBezTo>
                <a:cubicBezTo>
                  <a:pt x="90" y="60"/>
                  <a:pt x="90" y="60"/>
                  <a:pt x="90" y="60"/>
                </a:cubicBezTo>
                <a:close/>
              </a:path>
            </a:pathLst>
          </a:custGeom>
          <a:solidFill>
            <a:srgbClr val="841B3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4852077" y="918654"/>
            <a:ext cx="254794" cy="254794"/>
          </a:xfrm>
          <a:custGeom>
            <a:avLst/>
            <a:gdLst>
              <a:gd name="T0" fmla="*/ 90 w 100"/>
              <a:gd name="T1" fmla="*/ 60 h 99"/>
              <a:gd name="T2" fmla="*/ 90 w 100"/>
              <a:gd name="T3" fmla="*/ 40 h 99"/>
              <a:gd name="T4" fmla="*/ 60 w 100"/>
              <a:gd name="T5" fmla="*/ 10 h 99"/>
              <a:gd name="T6" fmla="*/ 40 w 100"/>
              <a:gd name="T7" fmla="*/ 10 h 99"/>
              <a:gd name="T8" fmla="*/ 10 w 100"/>
              <a:gd name="T9" fmla="*/ 39 h 99"/>
              <a:gd name="T10" fmla="*/ 10 w 100"/>
              <a:gd name="T11" fmla="*/ 59 h 99"/>
              <a:gd name="T12" fmla="*/ 40 w 100"/>
              <a:gd name="T13" fmla="*/ 89 h 99"/>
              <a:gd name="T14" fmla="*/ 60 w 100"/>
              <a:gd name="T15" fmla="*/ 89 h 99"/>
              <a:gd name="T16" fmla="*/ 90 w 100"/>
              <a:gd name="T17" fmla="*/ 6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99">
                <a:moveTo>
                  <a:pt x="90" y="60"/>
                </a:moveTo>
                <a:cubicBezTo>
                  <a:pt x="100" y="50"/>
                  <a:pt x="90" y="40"/>
                  <a:pt x="90" y="40"/>
                </a:cubicBezTo>
                <a:cubicBezTo>
                  <a:pt x="60" y="10"/>
                  <a:pt x="60" y="10"/>
                  <a:pt x="60" y="10"/>
                </a:cubicBezTo>
                <a:cubicBezTo>
                  <a:pt x="50" y="0"/>
                  <a:pt x="40" y="10"/>
                  <a:pt x="40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0" y="49"/>
                  <a:pt x="10" y="59"/>
                  <a:pt x="10" y="59"/>
                </a:cubicBezTo>
                <a:cubicBezTo>
                  <a:pt x="40" y="89"/>
                  <a:pt x="40" y="89"/>
                  <a:pt x="40" y="89"/>
                </a:cubicBezTo>
                <a:cubicBezTo>
                  <a:pt x="50" y="99"/>
                  <a:pt x="60" y="89"/>
                  <a:pt x="60" y="89"/>
                </a:cubicBezTo>
                <a:cubicBezTo>
                  <a:pt x="90" y="60"/>
                  <a:pt x="90" y="60"/>
                  <a:pt x="90" y="60"/>
                </a:cubicBezTo>
                <a:close/>
              </a:path>
            </a:pathLst>
          </a:custGeom>
          <a:solidFill>
            <a:srgbClr val="841B3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9" name="Straight Connector 28"/>
          <p:cNvCxnSpPr>
            <a:cxnSpLocks/>
            <a:endCxn id="24" idx="5"/>
          </p:cNvCxnSpPr>
          <p:nvPr/>
        </p:nvCxnSpPr>
        <p:spPr>
          <a:xfrm>
            <a:off x="-767798" y="4757223"/>
            <a:ext cx="9571808" cy="37914"/>
          </a:xfrm>
          <a:prstGeom prst="line">
            <a:avLst/>
          </a:prstGeom>
          <a:ln w="12700">
            <a:solidFill>
              <a:srgbClr val="841B3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296945" y="648710"/>
            <a:ext cx="5174631" cy="4125378"/>
          </a:xfrm>
          <a:prstGeom prst="line">
            <a:avLst/>
          </a:prstGeom>
          <a:ln w="12700">
            <a:solidFill>
              <a:srgbClr val="841B3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2003091">
            <a:off x="-1527169" y="-857724"/>
            <a:ext cx="5179870" cy="5449553"/>
            <a:chOff x="-2701925" y="-1044575"/>
            <a:chExt cx="6769101" cy="7121525"/>
          </a:xfrm>
          <a:solidFill>
            <a:srgbClr val="841B36">
              <a:alpha val="14000"/>
            </a:srgb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747963" y="-1044575"/>
              <a:ext cx="1319213" cy="2254250"/>
            </a:xfrm>
            <a:custGeom>
              <a:avLst/>
              <a:gdLst>
                <a:gd name="T0" fmla="*/ 270 w 518"/>
                <a:gd name="T1" fmla="*/ 749 h 883"/>
                <a:gd name="T2" fmla="*/ 182 w 518"/>
                <a:gd name="T3" fmla="*/ 760 h 883"/>
                <a:gd name="T4" fmla="*/ 43 w 518"/>
                <a:gd name="T5" fmla="*/ 366 h 883"/>
                <a:gd name="T6" fmla="*/ 128 w 518"/>
                <a:gd name="T7" fmla="*/ 183 h 883"/>
                <a:gd name="T8" fmla="*/ 390 w 518"/>
                <a:gd name="T9" fmla="*/ 60 h 883"/>
                <a:gd name="T10" fmla="*/ 473 w 518"/>
                <a:gd name="T11" fmla="*/ 133 h 883"/>
                <a:gd name="T12" fmla="*/ 270 w 518"/>
                <a:gd name="T13" fmla="*/ 749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883">
                  <a:moveTo>
                    <a:pt x="270" y="749"/>
                  </a:moveTo>
                  <a:cubicBezTo>
                    <a:pt x="270" y="749"/>
                    <a:pt x="225" y="883"/>
                    <a:pt x="182" y="760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43" y="366"/>
                    <a:pt x="0" y="243"/>
                    <a:pt x="128" y="183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60"/>
                    <a:pt x="518" y="0"/>
                    <a:pt x="473" y="133"/>
                  </a:cubicBezTo>
                  <a:lnTo>
                    <a:pt x="270" y="7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82675" y="-374650"/>
              <a:ext cx="2184400" cy="2466975"/>
            </a:xfrm>
            <a:custGeom>
              <a:avLst/>
              <a:gdLst>
                <a:gd name="T0" fmla="*/ 809 w 858"/>
                <a:gd name="T1" fmla="*/ 834 h 967"/>
                <a:gd name="T2" fmla="*/ 670 w 858"/>
                <a:gd name="T3" fmla="*/ 883 h 967"/>
                <a:gd name="T4" fmla="*/ 95 w 858"/>
                <a:gd name="T5" fmla="*/ 373 h 967"/>
                <a:gd name="T6" fmla="*/ 127 w 858"/>
                <a:gd name="T7" fmla="*/ 229 h 967"/>
                <a:gd name="T8" fmla="*/ 488 w 858"/>
                <a:gd name="T9" fmla="*/ 60 h 967"/>
                <a:gd name="T10" fmla="*/ 659 w 858"/>
                <a:gd name="T11" fmla="*/ 122 h 967"/>
                <a:gd name="T12" fmla="*/ 835 w 858"/>
                <a:gd name="T13" fmla="*/ 622 h 967"/>
                <a:gd name="T14" fmla="*/ 834 w 858"/>
                <a:gd name="T15" fmla="*/ 758 h 967"/>
                <a:gd name="T16" fmla="*/ 809 w 858"/>
                <a:gd name="T17" fmla="*/ 834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967">
                  <a:moveTo>
                    <a:pt x="809" y="834"/>
                  </a:moveTo>
                  <a:cubicBezTo>
                    <a:pt x="809" y="834"/>
                    <a:pt x="765" y="967"/>
                    <a:pt x="670" y="883"/>
                  </a:cubicBezTo>
                  <a:cubicBezTo>
                    <a:pt x="95" y="373"/>
                    <a:pt x="95" y="373"/>
                    <a:pt x="95" y="373"/>
                  </a:cubicBezTo>
                  <a:cubicBezTo>
                    <a:pt x="95" y="373"/>
                    <a:pt x="0" y="289"/>
                    <a:pt x="127" y="229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60"/>
                    <a:pt x="615" y="0"/>
                    <a:pt x="659" y="122"/>
                  </a:cubicBezTo>
                  <a:cubicBezTo>
                    <a:pt x="835" y="622"/>
                    <a:pt x="835" y="622"/>
                    <a:pt x="835" y="622"/>
                  </a:cubicBezTo>
                  <a:cubicBezTo>
                    <a:pt x="835" y="622"/>
                    <a:pt x="858" y="687"/>
                    <a:pt x="834" y="758"/>
                  </a:cubicBezTo>
                  <a:lnTo>
                    <a:pt x="809" y="8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554288" y="415925"/>
              <a:ext cx="5546725" cy="2862263"/>
            </a:xfrm>
            <a:custGeom>
              <a:avLst/>
              <a:gdLst>
                <a:gd name="T0" fmla="*/ 2083 w 2178"/>
                <a:gd name="T1" fmla="*/ 619 h 1122"/>
                <a:gd name="T2" fmla="*/ 2133 w 2178"/>
                <a:gd name="T3" fmla="*/ 836 h 1122"/>
                <a:gd name="T4" fmla="*/ 2083 w 2178"/>
                <a:gd name="T5" fmla="*/ 988 h 1122"/>
                <a:gd name="T6" fmla="*/ 1912 w 2178"/>
                <a:gd name="T7" fmla="*/ 1093 h 1122"/>
                <a:gd name="T8" fmla="*/ 127 w 2178"/>
                <a:gd name="T9" fmla="*/ 681 h 1122"/>
                <a:gd name="T10" fmla="*/ 127 w 2178"/>
                <a:gd name="T11" fmla="*/ 592 h 1122"/>
                <a:gd name="T12" fmla="*/ 1257 w 2178"/>
                <a:gd name="T13" fmla="*/ 60 h 1122"/>
                <a:gd name="T14" fmla="*/ 1479 w 2178"/>
                <a:gd name="T15" fmla="*/ 84 h 1122"/>
                <a:gd name="T16" fmla="*/ 2083 w 2178"/>
                <a:gd name="T17" fmla="*/ 619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8" h="1122">
                  <a:moveTo>
                    <a:pt x="2083" y="619"/>
                  </a:moveTo>
                  <a:cubicBezTo>
                    <a:pt x="2083" y="619"/>
                    <a:pt x="2178" y="703"/>
                    <a:pt x="2133" y="836"/>
                  </a:cubicBezTo>
                  <a:cubicBezTo>
                    <a:pt x="2083" y="988"/>
                    <a:pt x="2083" y="988"/>
                    <a:pt x="2083" y="988"/>
                  </a:cubicBezTo>
                  <a:cubicBezTo>
                    <a:pt x="2083" y="988"/>
                    <a:pt x="2039" y="1122"/>
                    <a:pt x="1912" y="1093"/>
                  </a:cubicBezTo>
                  <a:cubicBezTo>
                    <a:pt x="127" y="681"/>
                    <a:pt x="127" y="681"/>
                    <a:pt x="127" y="681"/>
                  </a:cubicBezTo>
                  <a:cubicBezTo>
                    <a:pt x="127" y="681"/>
                    <a:pt x="0" y="652"/>
                    <a:pt x="127" y="592"/>
                  </a:cubicBezTo>
                  <a:cubicBezTo>
                    <a:pt x="1257" y="60"/>
                    <a:pt x="1257" y="60"/>
                    <a:pt x="1257" y="60"/>
                  </a:cubicBezTo>
                  <a:cubicBezTo>
                    <a:pt x="1257" y="60"/>
                    <a:pt x="1385" y="0"/>
                    <a:pt x="1479" y="84"/>
                  </a:cubicBezTo>
                  <a:lnTo>
                    <a:pt x="2083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2701925" y="2155825"/>
              <a:ext cx="5303838" cy="3921125"/>
            </a:xfrm>
            <a:custGeom>
              <a:avLst/>
              <a:gdLst>
                <a:gd name="T0" fmla="*/ 2039 w 2083"/>
                <a:gd name="T1" fmla="*/ 615 h 1537"/>
                <a:gd name="T2" fmla="*/ 1778 w 2083"/>
                <a:gd name="T3" fmla="*/ 1403 h 1537"/>
                <a:gd name="T4" fmla="*/ 1639 w 2083"/>
                <a:gd name="T5" fmla="*/ 1453 h 1537"/>
                <a:gd name="T6" fmla="*/ 95 w 2083"/>
                <a:gd name="T7" fmla="*/ 84 h 1537"/>
                <a:gd name="T8" fmla="*/ 127 w 2083"/>
                <a:gd name="T9" fmla="*/ 30 h 1537"/>
                <a:gd name="T10" fmla="*/ 1957 w 2083"/>
                <a:gd name="T11" fmla="*/ 452 h 1537"/>
                <a:gd name="T12" fmla="*/ 2039 w 2083"/>
                <a:gd name="T13" fmla="*/ 61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537">
                  <a:moveTo>
                    <a:pt x="2039" y="615"/>
                  </a:moveTo>
                  <a:cubicBezTo>
                    <a:pt x="1778" y="1403"/>
                    <a:pt x="1778" y="1403"/>
                    <a:pt x="1778" y="1403"/>
                  </a:cubicBezTo>
                  <a:cubicBezTo>
                    <a:pt x="1778" y="1403"/>
                    <a:pt x="1734" y="1537"/>
                    <a:pt x="1639" y="1453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4"/>
                    <a:pt x="0" y="0"/>
                    <a:pt x="127" y="30"/>
                  </a:cubicBezTo>
                  <a:cubicBezTo>
                    <a:pt x="1957" y="452"/>
                    <a:pt x="1957" y="452"/>
                    <a:pt x="1957" y="452"/>
                  </a:cubicBezTo>
                  <a:cubicBezTo>
                    <a:pt x="1957" y="452"/>
                    <a:pt x="2083" y="481"/>
                    <a:pt x="2039" y="6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D34FE83B-D50E-43C9-BFB5-32D61DC775E7}"/>
              </a:ext>
            </a:extLst>
          </p:cNvPr>
          <p:cNvSpPr txBox="1">
            <a:spLocks/>
          </p:cNvSpPr>
          <p:nvPr/>
        </p:nvSpPr>
        <p:spPr>
          <a:xfrm>
            <a:off x="7662197" y="5355743"/>
            <a:ext cx="1292736" cy="251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41B36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BEC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September 5, 2018</a:t>
            </a:r>
          </a:p>
        </p:txBody>
      </p:sp>
    </p:spTree>
    <p:extLst>
      <p:ext uri="{BB962C8B-B14F-4D97-AF65-F5344CB8AC3E}">
        <p14:creationId xmlns:p14="http://schemas.microsoft.com/office/powerpoint/2010/main" val="42739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4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121715-80AC-4FF2-97E9-0C5D1E149C2D}"/>
              </a:ext>
            </a:extLst>
          </p:cNvPr>
          <p:cNvSpPr txBox="1"/>
          <p:nvPr/>
        </p:nvSpPr>
        <p:spPr>
          <a:xfrm>
            <a:off x="70380" y="1035770"/>
            <a:ext cx="4118963" cy="592767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Targets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01550" y="1117381"/>
            <a:ext cx="6737499" cy="3263462"/>
          </a:xfrm>
          <a:solidFill>
            <a:schemeClr val="bg1"/>
          </a:solidFill>
        </p:spPr>
        <p:txBody>
          <a:bodyPr vert="horz" lIns="171450" tIns="102870" rIns="171450" bIns="102870" rtlCol="0" anchor="ctr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2250" dirty="0">
                <a:solidFill>
                  <a:srgbClr val="841A36"/>
                </a:solidFill>
              </a:rPr>
              <a:t>NUMBER</a:t>
            </a:r>
          </a:p>
          <a:p>
            <a:pPr marL="0" indent="0">
              <a:buNone/>
              <a:defRPr/>
            </a:pPr>
            <a:r>
              <a:rPr lang="en-US" altLang="en-US" sz="2250" dirty="0"/>
              <a:t>Select methods that create interest </a:t>
            </a:r>
            <a:br>
              <a:rPr lang="en-US" altLang="en-US" sz="2250" dirty="0"/>
            </a:br>
            <a:r>
              <a:rPr lang="en-US" altLang="en-US" sz="2250" dirty="0"/>
              <a:t>and participation</a:t>
            </a:r>
          </a:p>
          <a:p>
            <a:pPr marL="0" indent="0">
              <a:buNone/>
              <a:defRPr/>
            </a:pPr>
            <a:endParaRPr lang="en-US" altLang="en-US" sz="975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en-US" sz="2250" dirty="0">
                <a:solidFill>
                  <a:srgbClr val="841A36"/>
                </a:solidFill>
              </a:rPr>
              <a:t>INCLUSIVITY</a:t>
            </a:r>
          </a:p>
          <a:p>
            <a:pPr marL="0" indent="0">
              <a:buNone/>
              <a:defRPr/>
            </a:pPr>
            <a:r>
              <a:rPr lang="en-US" altLang="en-US" sz="2250" dirty="0"/>
              <a:t>Ensure geographic and demographic representation</a:t>
            </a:r>
          </a:p>
          <a:p>
            <a:pPr marL="0" indent="0">
              <a:buNone/>
              <a:defRPr/>
            </a:pPr>
            <a:endParaRPr lang="en-US" altLang="en-US" sz="975" dirty="0"/>
          </a:p>
          <a:p>
            <a:pPr marL="0" indent="0">
              <a:buNone/>
              <a:defRPr/>
            </a:pPr>
            <a:r>
              <a:rPr lang="en-US" altLang="en-US" sz="2250" dirty="0">
                <a:solidFill>
                  <a:srgbClr val="841A36"/>
                </a:solidFill>
              </a:rPr>
              <a:t>QUALITY</a:t>
            </a:r>
          </a:p>
          <a:p>
            <a:pPr marL="0" indent="0">
              <a:buNone/>
              <a:defRPr/>
            </a:pPr>
            <a:r>
              <a:rPr lang="en-US" altLang="en-US" sz="2250" dirty="0"/>
              <a:t>Organize around consistent themes to feed momentum and inform the process</a:t>
            </a:r>
          </a:p>
        </p:txBody>
      </p:sp>
      <p:pic>
        <p:nvPicPr>
          <p:cNvPr id="901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4"/>
          <a:stretch>
            <a:fillRect/>
          </a:stretch>
        </p:blipFill>
        <p:spPr bwMode="auto">
          <a:xfrm>
            <a:off x="2201551" y="4470797"/>
            <a:ext cx="1221254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K:\CHL_PRJ\018281 City of Savannah\001 DeRenne Ave Improvements\Public Workshops\2008-10-21 Workshop #2\Pictures\Stephen's Camera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b="2489"/>
          <a:stretch>
            <a:fillRect/>
          </a:stretch>
        </p:blipFill>
        <p:spPr bwMode="auto">
          <a:xfrm>
            <a:off x="5088923" y="4470797"/>
            <a:ext cx="1489923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18018" r="2"/>
          <a:stretch>
            <a:fillRect/>
          </a:stretch>
        </p:blipFill>
        <p:spPr bwMode="auto">
          <a:xfrm>
            <a:off x="6653405" y="4470797"/>
            <a:ext cx="1126994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08" y="4470797"/>
            <a:ext cx="1079542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9" descr="K:\CHL_PRJ\012037011_AshevilleMMTP\Photos\2014.10.25_Symposium1\Panel Discussion\DSC069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5836"/>
          <a:stretch>
            <a:fillRect/>
          </a:stretch>
        </p:blipFill>
        <p:spPr bwMode="auto">
          <a:xfrm>
            <a:off x="3483960" y="4470797"/>
            <a:ext cx="1515917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target transparent background">
            <a:extLst>
              <a:ext uri="{FF2B5EF4-FFF2-40B4-BE49-F238E27FC236}">
                <a16:creationId xmlns:a16="http://schemas.microsoft.com/office/drawing/2014/main" id="{ABEEE2D1-6851-4ADB-AF74-26E16848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454" y="1204091"/>
            <a:ext cx="2046106" cy="14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1745" y="948671"/>
            <a:ext cx="6646083" cy="4584639"/>
            <a:chOff x="105030" y="-86385"/>
            <a:chExt cx="8861444" cy="6112852"/>
          </a:xfrm>
        </p:grpSpPr>
        <p:sp>
          <p:nvSpPr>
            <p:cNvPr id="21" name="Title 6"/>
            <p:cNvSpPr txBox="1">
              <a:spLocks/>
            </p:cNvSpPr>
            <p:nvPr/>
          </p:nvSpPr>
          <p:spPr>
            <a:xfrm>
              <a:off x="1668229" y="2809086"/>
              <a:ext cx="6126802" cy="66317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defTabSz="6858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en-US" sz="2400" i="1" dirty="0">
                  <a:solidFill>
                    <a:srgbClr val="3A617A"/>
                  </a:solidFill>
                  <a:latin typeface="Calibri Light" panose="020F0302020204030204"/>
                </a:rPr>
                <a:t>Understand the stakeholders…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248863" y="4001475"/>
              <a:ext cx="2024993" cy="20249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Residents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789109" y="4001475"/>
              <a:ext cx="2024993" cy="20249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KYTC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112004" y="-86385"/>
              <a:ext cx="2024993" cy="2024992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Business Owners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446286" y="3515117"/>
              <a:ext cx="2024993" cy="2024992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Agencies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789109" y="-86385"/>
              <a:ext cx="2024993" cy="20249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Elected Officials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17793" y="3515117"/>
              <a:ext cx="2024993" cy="20249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Developers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473187" y="836834"/>
              <a:ext cx="2024993" cy="20249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Staff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5030" y="836834"/>
              <a:ext cx="2024993" cy="2024992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Bicyclists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941481" y="693534"/>
              <a:ext cx="2024993" cy="20249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650" b="1" dirty="0">
                  <a:solidFill>
                    <a:prstClr val="white"/>
                  </a:solidFill>
                  <a:latin typeface="Calibri" panose="020F0502020204030204"/>
                </a:rPr>
                <a:t>Pedestrians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941481" y="3515117"/>
              <a:ext cx="2024993" cy="2024992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650" b="1" dirty="0">
                  <a:solidFill>
                    <a:prstClr val="white"/>
                  </a:solidFill>
                  <a:latin typeface="Calibri"/>
                </a:rPr>
                <a:t>Committees and </a:t>
              </a:r>
              <a:r>
                <a:rPr lang="en-US" sz="1650" b="1" spc="-113" dirty="0">
                  <a:solidFill>
                    <a:prstClr val="white"/>
                  </a:solidFill>
                  <a:latin typeface="Calibri"/>
                </a:rPr>
                <a:t>Commissions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7CA890-C8FA-4D5F-BFD2-5E0B36EAADD5}"/>
              </a:ext>
            </a:extLst>
          </p:cNvPr>
          <p:cNvGrpSpPr/>
          <p:nvPr/>
        </p:nvGrpSpPr>
        <p:grpSpPr>
          <a:xfrm>
            <a:off x="1" y="857250"/>
            <a:ext cx="2750198" cy="685800"/>
            <a:chOff x="0" y="0"/>
            <a:chExt cx="3666931" cy="914400"/>
          </a:xfrm>
        </p:grpSpPr>
        <p:sp>
          <p:nvSpPr>
            <p:cNvPr id="20" name="Title 2">
              <a:extLst>
                <a:ext uri="{FF2B5EF4-FFF2-40B4-BE49-F238E27FC236}">
                  <a16:creationId xmlns:a16="http://schemas.microsoft.com/office/drawing/2014/main" id="{18ACB37F-95BF-45E4-9C4B-C91644B3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1440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Get the right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people talking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459719-48E8-4537-B878-5358B5A8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1236" cy="9144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117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00336-0C64-4EB4-8140-D302CC0D99EF}"/>
              </a:ext>
            </a:extLst>
          </p:cNvPr>
          <p:cNvSpPr/>
          <p:nvPr/>
        </p:nvSpPr>
        <p:spPr>
          <a:xfrm>
            <a:off x="7208134" y="4264548"/>
            <a:ext cx="1935866" cy="173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/>
          <p:cNvGrpSpPr/>
          <p:nvPr/>
        </p:nvGrpSpPr>
        <p:grpSpPr>
          <a:xfrm>
            <a:off x="1912916" y="994410"/>
            <a:ext cx="6980183" cy="4773679"/>
            <a:chOff x="-77284" y="-178368"/>
            <a:chExt cx="9306910" cy="6364905"/>
          </a:xfrm>
        </p:grpSpPr>
        <p:sp>
          <p:nvSpPr>
            <p:cNvPr id="18" name="Oval 17"/>
            <p:cNvSpPr/>
            <p:nvPr/>
          </p:nvSpPr>
          <p:spPr>
            <a:xfrm>
              <a:off x="5090024" y="-178368"/>
              <a:ext cx="2030036" cy="2030036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Online Engagement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99590" y="3289003"/>
              <a:ext cx="2030036" cy="2030036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spc="-113" dirty="0">
                  <a:solidFill>
                    <a:prstClr val="white"/>
                  </a:solidFill>
                  <a:latin typeface="Calibri"/>
                </a:rPr>
                <a:t>E-Newsletters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307569" y="3289003"/>
              <a:ext cx="2030036" cy="2030036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Design Charrette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899820" y="-178368"/>
              <a:ext cx="2030036" cy="2030036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Community Workshops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97740" y="4156501"/>
              <a:ext cx="2030036" cy="2030036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Stakeholder Interviews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32011" y="649172"/>
              <a:ext cx="2030036" cy="2030036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Stakeholder Symposium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580470" y="586991"/>
              <a:ext cx="2030036" cy="2030036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Website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47029" y="3292210"/>
              <a:ext cx="2030036" cy="2030036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Project Committees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-77284" y="4156501"/>
              <a:ext cx="2030036" cy="2030036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Branding</a:t>
              </a:r>
            </a:p>
          </p:txBody>
        </p:sp>
        <p:sp>
          <p:nvSpPr>
            <p:cNvPr id="21" name="Title 6"/>
            <p:cNvSpPr txBox="1">
              <a:spLocks/>
            </p:cNvSpPr>
            <p:nvPr/>
          </p:nvSpPr>
          <p:spPr>
            <a:xfrm>
              <a:off x="1041055" y="2602579"/>
              <a:ext cx="6927287" cy="66317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defTabSz="685800">
                <a:spcBef>
                  <a:spcPct val="20000"/>
                </a:spcBef>
                <a:buClr>
                  <a:srgbClr val="FF0000"/>
                </a:buClr>
                <a:defRPr/>
              </a:pPr>
              <a:r>
                <a:rPr lang="en-US" sz="2400" i="1" dirty="0">
                  <a:solidFill>
                    <a:srgbClr val="3A617A"/>
                  </a:solidFill>
                  <a:latin typeface="Calibri Light" panose="020F0302020204030204"/>
                </a:rPr>
                <a:t>…and how they are best engaged.</a:t>
              </a:r>
              <a:endParaRPr lang="en-US" sz="2400" dirty="0">
                <a:solidFill>
                  <a:srgbClr val="3A617A"/>
                </a:solidFill>
                <a:latin typeface="Calibri Light" panose="020F03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70674" y="576016"/>
              <a:ext cx="2030036" cy="2030036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Open House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53451" y="4156501"/>
              <a:ext cx="2030036" cy="2030036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342900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Fact Sheets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BC4B76-FF50-4566-B6A3-CF245D731E4F}"/>
              </a:ext>
            </a:extLst>
          </p:cNvPr>
          <p:cNvGrpSpPr/>
          <p:nvPr/>
        </p:nvGrpSpPr>
        <p:grpSpPr>
          <a:xfrm>
            <a:off x="1" y="857250"/>
            <a:ext cx="2750198" cy="685800"/>
            <a:chOff x="0" y="0"/>
            <a:chExt cx="3666931" cy="914400"/>
          </a:xfrm>
        </p:grpSpPr>
        <p:sp>
          <p:nvSpPr>
            <p:cNvPr id="26" name="Title 2">
              <a:extLst>
                <a:ext uri="{FF2B5EF4-FFF2-40B4-BE49-F238E27FC236}">
                  <a16:creationId xmlns:a16="http://schemas.microsoft.com/office/drawing/2014/main" id="{66626A4F-BF81-4274-9C46-A7EED9CB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1440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Get the right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people talking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349EA5-C5B2-46E7-B360-54AB02F94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1236" cy="9144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32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8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199" y="1007902"/>
            <a:ext cx="6393801" cy="1114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Strategy </a:t>
            </a:r>
            <a:b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just techniques)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6357" b="6117"/>
          <a:stretch/>
        </p:blipFill>
        <p:spPr>
          <a:xfrm>
            <a:off x="3152498" y="2432703"/>
            <a:ext cx="1765422" cy="2145073"/>
          </a:xfrm>
          <a:prstGeom prst="rect">
            <a:avLst/>
          </a:prstGeom>
          <a:solidFill>
            <a:srgbClr val="FFFFFF">
              <a:shade val="85000"/>
            </a:srgbClr>
          </a:solidFill>
          <a:ln w="73025" cap="sq">
            <a:solidFill>
              <a:srgbClr val="FFFFFF"/>
            </a:solidFill>
            <a:miter lim="800000"/>
          </a:ln>
          <a:effectLst/>
        </p:spPr>
      </p:pic>
      <p:pic>
        <p:nvPicPr>
          <p:cNvPr id="20" name="Picture 2" descr="Dao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14132"/>
          <a:stretch/>
        </p:blipFill>
        <p:spPr bwMode="auto">
          <a:xfrm>
            <a:off x="4968180" y="2431336"/>
            <a:ext cx="2242692" cy="2146358"/>
          </a:xfrm>
          <a:prstGeom prst="rect">
            <a:avLst/>
          </a:prstGeom>
          <a:solidFill>
            <a:srgbClr val="FFFFFF">
              <a:shade val="85000"/>
            </a:srgbClr>
          </a:solidFill>
          <a:ln w="73025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21" name="Picture 2" descr="Machine generated alternative text:&#10;Street Builder &#10;COMMUTER &#10;DEI.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0" r="8717"/>
          <a:stretch/>
        </p:blipFill>
        <p:spPr bwMode="auto">
          <a:xfrm>
            <a:off x="7261132" y="2431336"/>
            <a:ext cx="1782965" cy="2146358"/>
          </a:xfrm>
          <a:prstGeom prst="rect">
            <a:avLst/>
          </a:prstGeom>
          <a:solidFill>
            <a:srgbClr val="FFFFFF">
              <a:shade val="85000"/>
            </a:srgbClr>
          </a:solidFill>
          <a:ln w="73025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24" name="Rectangle 23"/>
          <p:cNvSpPr/>
          <p:nvPr/>
        </p:nvSpPr>
        <p:spPr>
          <a:xfrm>
            <a:off x="4035209" y="4963708"/>
            <a:ext cx="4516544" cy="674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that you know how you will use the collected information!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60FCBB7-877E-4BD0-BA09-A4A31C47C86C}"/>
              </a:ext>
            </a:extLst>
          </p:cNvPr>
          <p:cNvSpPr>
            <a:spLocks/>
          </p:cNvSpPr>
          <p:nvPr/>
        </p:nvSpPr>
        <p:spPr bwMode="auto">
          <a:xfrm>
            <a:off x="-303834" y="2365803"/>
            <a:ext cx="3566396" cy="548640"/>
          </a:xfrm>
          <a:prstGeom prst="roundRect">
            <a:avLst>
              <a:gd name="adj" fmla="val 31292"/>
            </a:avLst>
          </a:prstGeom>
          <a:solidFill>
            <a:srgbClr val="841A36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success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8960207-845B-4D16-B389-B2DB2590CD24}"/>
              </a:ext>
            </a:extLst>
          </p:cNvPr>
          <p:cNvSpPr>
            <a:spLocks/>
          </p:cNvSpPr>
          <p:nvPr/>
        </p:nvSpPr>
        <p:spPr bwMode="auto">
          <a:xfrm>
            <a:off x="-303835" y="3230006"/>
            <a:ext cx="3566396" cy="548640"/>
          </a:xfrm>
          <a:prstGeom prst="roundRect">
            <a:avLst>
              <a:gd name="adj" fmla="val 31292"/>
            </a:avLst>
          </a:prstGeom>
          <a:solidFill>
            <a:srgbClr val="841A36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Mobilize stakeholder groups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EE4D15C-F005-475B-AD2D-60053BB52EAA}"/>
              </a:ext>
            </a:extLst>
          </p:cNvPr>
          <p:cNvSpPr>
            <a:spLocks/>
          </p:cNvSpPr>
          <p:nvPr/>
        </p:nvSpPr>
        <p:spPr bwMode="auto">
          <a:xfrm>
            <a:off x="-285240" y="4094209"/>
            <a:ext cx="3566396" cy="548640"/>
          </a:xfrm>
          <a:prstGeom prst="roundRect">
            <a:avLst>
              <a:gd name="adj" fmla="val 31292"/>
            </a:avLst>
          </a:prstGeom>
          <a:solidFill>
            <a:srgbClr val="841A36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techniques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BD8BF-4C60-4F40-90DB-EAE1B9A99C0F}"/>
              </a:ext>
            </a:extLst>
          </p:cNvPr>
          <p:cNvGrpSpPr/>
          <p:nvPr/>
        </p:nvGrpSpPr>
        <p:grpSpPr>
          <a:xfrm>
            <a:off x="1" y="857250"/>
            <a:ext cx="2750198" cy="685800"/>
            <a:chOff x="0" y="0"/>
            <a:chExt cx="3666931" cy="914400"/>
          </a:xfrm>
        </p:grpSpPr>
        <p:sp>
          <p:nvSpPr>
            <p:cNvPr id="32" name="Title 2">
              <a:extLst>
                <a:ext uri="{FF2B5EF4-FFF2-40B4-BE49-F238E27FC236}">
                  <a16:creationId xmlns:a16="http://schemas.microsoft.com/office/drawing/2014/main" id="{852DE697-CC43-4622-8E2C-E2B7FB0D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1440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Get the right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people talking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6E826E7-36C2-44F0-ABE2-0A07E8AD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1236" cy="9144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D5DAE9-3773-4CD5-98A1-8C69315D149B}"/>
              </a:ext>
            </a:extLst>
          </p:cNvPr>
          <p:cNvGrpSpPr/>
          <p:nvPr/>
        </p:nvGrpSpPr>
        <p:grpSpPr>
          <a:xfrm>
            <a:off x="1" y="859046"/>
            <a:ext cx="2750198" cy="685800"/>
            <a:chOff x="0" y="914400"/>
            <a:chExt cx="3666931" cy="914400"/>
          </a:xfrm>
        </p:grpSpPr>
        <p:sp>
          <p:nvSpPr>
            <p:cNvPr id="29" name="Title 2">
              <a:extLst>
                <a:ext uri="{FF2B5EF4-FFF2-40B4-BE49-F238E27FC236}">
                  <a16:creationId xmlns:a16="http://schemas.microsoft.com/office/drawing/2014/main" id="{01035E9A-05FF-46C6-BAF7-0680CBBA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90289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Generate ideas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DAF9EA0-6D5F-4C63-9711-F4BAFE3C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91123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7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65A83A-F0D6-4838-BDB6-C9495394A7DF}"/>
              </a:ext>
            </a:extLst>
          </p:cNvPr>
          <p:cNvSpPr/>
          <p:nvPr/>
        </p:nvSpPr>
        <p:spPr>
          <a:xfrm>
            <a:off x="109312" y="1664533"/>
            <a:ext cx="5403131" cy="3672438"/>
          </a:xfrm>
          <a:prstGeom prst="roundRect">
            <a:avLst>
              <a:gd name="adj" fmla="val 3193"/>
            </a:avLst>
          </a:prstGeom>
          <a:solidFill>
            <a:schemeClr val="bg1"/>
          </a:solidFill>
          <a:ln w="38100">
            <a:solidFill>
              <a:srgbClr val="841A3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227791" y="1864667"/>
            <a:ext cx="2101742" cy="757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dirty="0">
                <a:solidFill>
                  <a:srgbClr val="841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Abstract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BD8BF-4C60-4F40-90DB-EAE1B9A99C0F}"/>
              </a:ext>
            </a:extLst>
          </p:cNvPr>
          <p:cNvGrpSpPr/>
          <p:nvPr/>
        </p:nvGrpSpPr>
        <p:grpSpPr>
          <a:xfrm>
            <a:off x="1" y="857250"/>
            <a:ext cx="2750198" cy="685800"/>
            <a:chOff x="0" y="0"/>
            <a:chExt cx="3666931" cy="914400"/>
          </a:xfrm>
        </p:grpSpPr>
        <p:sp>
          <p:nvSpPr>
            <p:cNvPr id="32" name="Title 2">
              <a:extLst>
                <a:ext uri="{FF2B5EF4-FFF2-40B4-BE49-F238E27FC236}">
                  <a16:creationId xmlns:a16="http://schemas.microsoft.com/office/drawing/2014/main" id="{852DE697-CC43-4622-8E2C-E2B7FB0D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1440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Get the right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people talking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6E826E7-36C2-44F0-ABE2-0A07E8AD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1236" cy="9144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D5DAE9-3773-4CD5-98A1-8C69315D149B}"/>
              </a:ext>
            </a:extLst>
          </p:cNvPr>
          <p:cNvGrpSpPr/>
          <p:nvPr/>
        </p:nvGrpSpPr>
        <p:grpSpPr>
          <a:xfrm>
            <a:off x="1" y="859046"/>
            <a:ext cx="2750198" cy="685800"/>
            <a:chOff x="0" y="914400"/>
            <a:chExt cx="3666931" cy="914400"/>
          </a:xfrm>
        </p:grpSpPr>
        <p:sp>
          <p:nvSpPr>
            <p:cNvPr id="29" name="Title 2">
              <a:extLst>
                <a:ext uri="{FF2B5EF4-FFF2-40B4-BE49-F238E27FC236}">
                  <a16:creationId xmlns:a16="http://schemas.microsoft.com/office/drawing/2014/main" id="{01035E9A-05FF-46C6-BAF7-0680CBBA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90289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Generate ideas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DAF9EA0-6D5F-4C63-9711-F4BAFE3C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911236" cy="914400"/>
            </a:xfrm>
            <a:prstGeom prst="rect">
              <a:avLst/>
            </a:prstGeom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AE4E366-D24F-4163-86BB-47A225F42890}"/>
              </a:ext>
            </a:extLst>
          </p:cNvPr>
          <p:cNvSpPr txBox="1">
            <a:spLocks/>
          </p:cNvSpPr>
          <p:nvPr/>
        </p:nvSpPr>
        <p:spPr>
          <a:xfrm>
            <a:off x="2470511" y="1873848"/>
            <a:ext cx="2797891" cy="34861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999A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BE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Overview of Event</a:t>
            </a:r>
          </a:p>
          <a:p>
            <a:pPr lvl="1"/>
            <a:r>
              <a:rPr lang="en-US" sz="1800" dirty="0"/>
              <a:t>Meeting Info</a:t>
            </a:r>
          </a:p>
          <a:p>
            <a:pPr lvl="1"/>
            <a:r>
              <a:rPr lang="en-US" sz="1800" dirty="0"/>
              <a:t>Objectives </a:t>
            </a:r>
          </a:p>
          <a:p>
            <a:pPr lvl="1"/>
            <a:r>
              <a:rPr lang="en-US" sz="1800" dirty="0"/>
              <a:t>Agenda</a:t>
            </a:r>
          </a:p>
          <a:p>
            <a:pPr lvl="1"/>
            <a:r>
              <a:rPr lang="en-US" sz="1800" dirty="0"/>
              <a:t>Targeted audience</a:t>
            </a:r>
          </a:p>
          <a:p>
            <a:pPr lvl="1"/>
            <a:r>
              <a:rPr lang="en-US" sz="1800" dirty="0"/>
              <a:t>Marketing strategy</a:t>
            </a:r>
          </a:p>
          <a:p>
            <a:r>
              <a:rPr lang="en-US" sz="2100" dirty="0"/>
              <a:t>Activity Details</a:t>
            </a:r>
          </a:p>
          <a:p>
            <a:pPr lvl="1"/>
            <a:r>
              <a:rPr lang="en-US" sz="1800" dirty="0"/>
              <a:t>Time to Complete</a:t>
            </a:r>
          </a:p>
          <a:p>
            <a:pPr lvl="1"/>
            <a:r>
              <a:rPr lang="en-US" sz="1800" dirty="0"/>
              <a:t>Intent</a:t>
            </a:r>
          </a:p>
          <a:p>
            <a:pPr lvl="1"/>
            <a:r>
              <a:rPr lang="en-US" sz="1800" dirty="0"/>
              <a:t>Description</a:t>
            </a:r>
          </a:p>
          <a:p>
            <a:pPr lvl="1"/>
            <a:r>
              <a:rPr lang="en-US" sz="1800" b="1" dirty="0">
                <a:solidFill>
                  <a:srgbClr val="841A36"/>
                </a:solidFill>
              </a:rPr>
              <a:t>Outcome</a:t>
            </a:r>
          </a:p>
          <a:p>
            <a:pPr lvl="1"/>
            <a:r>
              <a:rPr lang="en-US" sz="1800" dirty="0"/>
              <a:t>Materials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CA9B6-015B-41C0-8F8F-D1AF63B7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6" y="2350333"/>
            <a:ext cx="2101742" cy="2719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04EDAE-153B-41FE-B253-5E3ADD8E9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0" y="4271878"/>
            <a:ext cx="852261" cy="8522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064618-5A26-4292-B04A-E65007D2B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4183">
            <a:off x="4168974" y="4635454"/>
            <a:ext cx="668806" cy="427353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4E097B42-A6BA-42F0-B237-1CC619CCA438}"/>
              </a:ext>
            </a:extLst>
          </p:cNvPr>
          <p:cNvSpPr>
            <a:spLocks/>
          </p:cNvSpPr>
          <p:nvPr/>
        </p:nvSpPr>
        <p:spPr bwMode="auto">
          <a:xfrm>
            <a:off x="5268401" y="1006165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Information Wall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BB1CE130-E1F1-48C1-9786-24DD56D35A2C}"/>
              </a:ext>
            </a:extLst>
          </p:cNvPr>
          <p:cNvSpPr>
            <a:spLocks/>
          </p:cNvSpPr>
          <p:nvPr/>
        </p:nvSpPr>
        <p:spPr bwMode="auto">
          <a:xfrm>
            <a:off x="5656480" y="1490999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One Word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26FB355C-3F03-4415-B672-8CF1BDB7D0DA}"/>
              </a:ext>
            </a:extLst>
          </p:cNvPr>
          <p:cNvSpPr>
            <a:spLocks/>
          </p:cNvSpPr>
          <p:nvPr/>
        </p:nvSpPr>
        <p:spPr bwMode="auto">
          <a:xfrm>
            <a:off x="5621755" y="3023903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Thought Wall</a:t>
            </a: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571C07FF-1127-4B9F-BEED-99D4C609B575}"/>
              </a:ext>
            </a:extLst>
          </p:cNvPr>
          <p:cNvSpPr>
            <a:spLocks/>
          </p:cNvSpPr>
          <p:nvPr/>
        </p:nvSpPr>
        <p:spPr bwMode="auto">
          <a:xfrm>
            <a:off x="7117738" y="1243938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More or Less</a:t>
            </a:r>
            <a:endParaRPr lang="en-US" altLang="en-US" sz="1200" i="1" dirty="0">
              <a:latin typeface="+mj-lt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4F0C8B04-0C84-46E7-B90F-40C55D19231B}"/>
              </a:ext>
            </a:extLst>
          </p:cNvPr>
          <p:cNvSpPr>
            <a:spLocks/>
          </p:cNvSpPr>
          <p:nvPr/>
        </p:nvSpPr>
        <p:spPr bwMode="auto">
          <a:xfrm>
            <a:off x="5296315" y="4679931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Priority Pyramid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788A46EA-065F-4774-9926-8A1C5A073058}"/>
              </a:ext>
            </a:extLst>
          </p:cNvPr>
          <p:cNvSpPr>
            <a:spLocks/>
          </p:cNvSpPr>
          <p:nvPr/>
        </p:nvSpPr>
        <p:spPr bwMode="auto">
          <a:xfrm>
            <a:off x="7338242" y="1782300"/>
            <a:ext cx="1621484" cy="3943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Recommendations X-Ray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CB0705BE-D8E9-4186-89B8-FDB5A73EF233}"/>
              </a:ext>
            </a:extLst>
          </p:cNvPr>
          <p:cNvSpPr>
            <a:spLocks/>
          </p:cNvSpPr>
          <p:nvPr/>
        </p:nvSpPr>
        <p:spPr bwMode="auto">
          <a:xfrm>
            <a:off x="7073919" y="3240958"/>
            <a:ext cx="1885807" cy="34395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Walkabouts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CE581525-F7C4-40F0-B475-C1D64C603C45}"/>
              </a:ext>
            </a:extLst>
          </p:cNvPr>
          <p:cNvSpPr>
            <a:spLocks/>
          </p:cNvSpPr>
          <p:nvPr/>
        </p:nvSpPr>
        <p:spPr bwMode="auto">
          <a:xfrm>
            <a:off x="5336704" y="3507486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Comment Card</a:t>
            </a: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BC01E4F7-B578-4594-8083-639FBECAFEAF}"/>
              </a:ext>
            </a:extLst>
          </p:cNvPr>
          <p:cNvSpPr>
            <a:spLocks/>
          </p:cNvSpPr>
          <p:nvPr/>
        </p:nvSpPr>
        <p:spPr bwMode="auto">
          <a:xfrm>
            <a:off x="7530608" y="2548170"/>
            <a:ext cx="1236752" cy="414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Exit Questionnaire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80951D5E-FE1F-4404-AA4D-7689FD6D477F}"/>
              </a:ext>
            </a:extLst>
          </p:cNvPr>
          <p:cNvSpPr>
            <a:spLocks/>
          </p:cNvSpPr>
          <p:nvPr/>
        </p:nvSpPr>
        <p:spPr bwMode="auto">
          <a:xfrm>
            <a:off x="5996322" y="2502929"/>
            <a:ext cx="1290244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 err="1">
                <a:solidFill>
                  <a:schemeClr val="tx1"/>
                </a:solidFill>
                <a:latin typeface="+mj-lt"/>
              </a:rPr>
              <a:t>MetroQuest</a:t>
            </a: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 Survey</a:t>
            </a: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19469AF4-A271-4A53-9E3C-A3585E0F741A}"/>
              </a:ext>
            </a:extLst>
          </p:cNvPr>
          <p:cNvSpPr>
            <a:spLocks/>
          </p:cNvSpPr>
          <p:nvPr/>
        </p:nvSpPr>
        <p:spPr bwMode="auto">
          <a:xfrm>
            <a:off x="5844067" y="1897013"/>
            <a:ext cx="1130336" cy="3888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Bike Tour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FD5693AC-B4DA-4261-A2F8-86EB72CADA08}"/>
              </a:ext>
            </a:extLst>
          </p:cNvPr>
          <p:cNvSpPr>
            <a:spLocks/>
          </p:cNvSpPr>
          <p:nvPr/>
        </p:nvSpPr>
        <p:spPr bwMode="auto">
          <a:xfrm>
            <a:off x="5755606" y="4118054"/>
            <a:ext cx="1580294" cy="3578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350" i="1" dirty="0">
                <a:latin typeface="+mj-lt"/>
              </a:rPr>
              <a:t>Street Builder</a:t>
            </a: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C97899DB-C34D-4C20-8F84-125EB7A41C8F}"/>
              </a:ext>
            </a:extLst>
          </p:cNvPr>
          <p:cNvSpPr>
            <a:spLocks/>
          </p:cNvSpPr>
          <p:nvPr/>
        </p:nvSpPr>
        <p:spPr bwMode="auto">
          <a:xfrm>
            <a:off x="6099625" y="5135300"/>
            <a:ext cx="2540360" cy="4406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Strong Places / Weak Places</a:t>
            </a:r>
          </a:p>
        </p:txBody>
      </p:sp>
      <p:sp>
        <p:nvSpPr>
          <p:cNvPr id="62" name="Title 2">
            <a:extLst>
              <a:ext uri="{FF2B5EF4-FFF2-40B4-BE49-F238E27FC236}">
                <a16:creationId xmlns:a16="http://schemas.microsoft.com/office/drawing/2014/main" id="{FF18DB86-5782-4A44-B94C-101D693D8359}"/>
              </a:ext>
            </a:extLst>
          </p:cNvPr>
          <p:cNvSpPr>
            <a:spLocks/>
          </p:cNvSpPr>
          <p:nvPr/>
        </p:nvSpPr>
        <p:spPr bwMode="auto">
          <a:xfrm>
            <a:off x="7338243" y="4250579"/>
            <a:ext cx="1805758" cy="4406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What do you see?</a:t>
            </a: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C9767A60-C55D-4773-BD9E-73E8C4FB57D0}"/>
              </a:ext>
            </a:extLst>
          </p:cNvPr>
          <p:cNvSpPr>
            <a:spLocks/>
          </p:cNvSpPr>
          <p:nvPr/>
        </p:nvSpPr>
        <p:spPr bwMode="auto">
          <a:xfrm>
            <a:off x="5202436" y="5600185"/>
            <a:ext cx="2167370" cy="3208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Scrolling Presentation</a:t>
            </a:r>
          </a:p>
        </p:txBody>
      </p:sp>
      <p:sp>
        <p:nvSpPr>
          <p:cNvPr id="64" name="Title 2">
            <a:extLst>
              <a:ext uri="{FF2B5EF4-FFF2-40B4-BE49-F238E27FC236}">
                <a16:creationId xmlns:a16="http://schemas.microsoft.com/office/drawing/2014/main" id="{50C28114-6A22-4C1F-A267-78F3D0BE1827}"/>
              </a:ext>
            </a:extLst>
          </p:cNvPr>
          <p:cNvSpPr>
            <a:spLocks/>
          </p:cNvSpPr>
          <p:nvPr/>
        </p:nvSpPr>
        <p:spPr bwMode="auto">
          <a:xfrm>
            <a:off x="6864310" y="3755680"/>
            <a:ext cx="2095416" cy="4406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Panel Discussion</a:t>
            </a:r>
          </a:p>
        </p:txBody>
      </p:sp>
      <p:sp>
        <p:nvSpPr>
          <p:cNvPr id="65" name="Title 2">
            <a:extLst>
              <a:ext uri="{FF2B5EF4-FFF2-40B4-BE49-F238E27FC236}">
                <a16:creationId xmlns:a16="http://schemas.microsoft.com/office/drawing/2014/main" id="{6B676F80-FCFB-477E-ADB8-7FA8272070DD}"/>
              </a:ext>
            </a:extLst>
          </p:cNvPr>
          <p:cNvSpPr>
            <a:spLocks/>
          </p:cNvSpPr>
          <p:nvPr/>
        </p:nvSpPr>
        <p:spPr bwMode="auto">
          <a:xfrm>
            <a:off x="6553669" y="4710516"/>
            <a:ext cx="2540360" cy="4406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1350" i="1" dirty="0">
                <a:solidFill>
                  <a:schemeClr val="tx1"/>
                </a:solidFill>
                <a:latin typeface="+mj-lt"/>
              </a:rPr>
              <a:t>Park Puzzle</a:t>
            </a:r>
          </a:p>
        </p:txBody>
      </p:sp>
    </p:spTree>
    <p:extLst>
      <p:ext uri="{BB962C8B-B14F-4D97-AF65-F5344CB8AC3E}">
        <p14:creationId xmlns:p14="http://schemas.microsoft.com/office/powerpoint/2010/main" val="14101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A3B111-08B0-4816-B7D2-440F04F96B91}"/>
              </a:ext>
            </a:extLst>
          </p:cNvPr>
          <p:cNvGrpSpPr/>
          <p:nvPr/>
        </p:nvGrpSpPr>
        <p:grpSpPr>
          <a:xfrm>
            <a:off x="-6571" y="857250"/>
            <a:ext cx="2750198" cy="685800"/>
            <a:chOff x="0" y="1924308"/>
            <a:chExt cx="3666931" cy="914400"/>
          </a:xfrm>
        </p:grpSpPr>
        <p:sp>
          <p:nvSpPr>
            <p:cNvPr id="34" name="Title 2">
              <a:extLst>
                <a:ext uri="{FF2B5EF4-FFF2-40B4-BE49-F238E27FC236}">
                  <a16:creationId xmlns:a16="http://schemas.microsoft.com/office/drawing/2014/main" id="{89F60348-DC91-4FF1-B23A-3B4789D4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2015748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Synthesize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outcomes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D0A055-DE07-499E-8E72-13CA3E49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24308"/>
              <a:ext cx="911236" cy="9144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E73779-2F1E-4D91-B3B6-D6AB47AD8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37">
            <a:off x="3741304" y="1280639"/>
            <a:ext cx="5494117" cy="3090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B977E6-E7E1-493C-8D71-F5E17957E62B}"/>
              </a:ext>
            </a:extLst>
          </p:cNvPr>
          <p:cNvSpPr/>
          <p:nvPr/>
        </p:nvSpPr>
        <p:spPr>
          <a:xfrm>
            <a:off x="585299" y="2005241"/>
            <a:ext cx="3494777" cy="3393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Design activities to work </a:t>
            </a:r>
            <a:b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across multiple platforms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Emphasize volume of participation where appropriate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Show outcomes by </a:t>
            </a:r>
            <a:b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activity and by event</a:t>
            </a:r>
          </a:p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Summarize key takeaways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47E200C-F7E4-4E70-B826-DFC939374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1700992"/>
            <a:ext cx="775811" cy="7758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B26911-CFF7-4623-8D59-59BE4CC7E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2547580"/>
            <a:ext cx="775811" cy="7758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BA6B7B-2233-47CC-9573-5C310D5C2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" y="3777200"/>
            <a:ext cx="775811" cy="7758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213430-ADF4-4450-85FD-F61FC2814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" y="4602484"/>
            <a:ext cx="775811" cy="7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3F17CD-2DF6-4EA9-8A73-69870E47FF51}"/>
              </a:ext>
            </a:extLst>
          </p:cNvPr>
          <p:cNvGrpSpPr/>
          <p:nvPr/>
        </p:nvGrpSpPr>
        <p:grpSpPr>
          <a:xfrm>
            <a:off x="-8944" y="860726"/>
            <a:ext cx="2752571" cy="685800"/>
            <a:chOff x="-3164" y="2845763"/>
            <a:chExt cx="3670095" cy="914400"/>
          </a:xfrm>
        </p:grpSpPr>
        <p:sp>
          <p:nvSpPr>
            <p:cNvPr id="32" name="Title 2">
              <a:extLst>
                <a:ext uri="{FF2B5EF4-FFF2-40B4-BE49-F238E27FC236}">
                  <a16:creationId xmlns:a16="http://schemas.microsoft.com/office/drawing/2014/main" id="{25818B88-425B-4C2A-AF29-FAE8A9C4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2914597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Communicate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process </a:t>
              </a:r>
              <a:r>
                <a:rPr lang="en-US" altLang="en-US" sz="1650" u="sng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and</a:t>
              </a: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 results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52622F-0BBD-4260-9AED-31D4F3C8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4" y="2845763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1B703F-1068-4016-B996-82A63FEBF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634387"/>
              </p:ext>
            </p:extLst>
          </p:nvPr>
        </p:nvGraphicFramePr>
        <p:xfrm>
          <a:off x="71741" y="1693521"/>
          <a:ext cx="8982555" cy="369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98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6614-FE4C-4A03-8D38-EF9725D8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97757"/>
            <a:ext cx="3429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841A36"/>
                </a:solidFill>
              </a:rPr>
              <a:t>Priority Pyramid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1E0F4F-425C-45AF-A2EB-9962C8D7F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39" y="1279942"/>
            <a:ext cx="5232788" cy="4043519"/>
          </a:xfr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AD28332-F39A-40AF-946F-DDAC675B857D}"/>
              </a:ext>
            </a:extLst>
          </p:cNvPr>
          <p:cNvSpPr>
            <a:spLocks/>
          </p:cNvSpPr>
          <p:nvPr/>
        </p:nvSpPr>
        <p:spPr bwMode="auto">
          <a:xfrm>
            <a:off x="-163995" y="1071728"/>
            <a:ext cx="3592994" cy="548640"/>
          </a:xfrm>
          <a:prstGeom prst="roundRect">
            <a:avLst>
              <a:gd name="adj" fmla="val 31292"/>
            </a:avLst>
          </a:prstGeom>
          <a:solidFill>
            <a:schemeClr val="tx2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240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Take a moment…</a:t>
            </a:r>
            <a:endParaRPr lang="en-US" altLang="en-US" sz="2100" dirty="0">
              <a:solidFill>
                <a:prstClr val="white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30F22B-2B3E-4F9F-97C5-7CAE62CEA3CF}"/>
              </a:ext>
            </a:extLst>
          </p:cNvPr>
          <p:cNvGrpSpPr/>
          <p:nvPr/>
        </p:nvGrpSpPr>
        <p:grpSpPr>
          <a:xfrm>
            <a:off x="382803" y="2341582"/>
            <a:ext cx="2663393" cy="3095076"/>
            <a:chOff x="165436" y="2038744"/>
            <a:chExt cx="3551191" cy="41267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BB20D6-019E-42E9-A0A1-215FDF54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25" y="4885352"/>
              <a:ext cx="1706879" cy="12801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B07652-E854-495A-9E40-7E68563B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36" y="2038744"/>
              <a:ext cx="1706879" cy="12801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EDC4BC-B2C6-4CFB-AF98-5099AD4A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47" y="4882832"/>
              <a:ext cx="1706879" cy="12801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870859-E627-4009-9A80-91EBC4F97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48" y="2038744"/>
              <a:ext cx="1706879" cy="12801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E0BF5F-0796-45CC-8D6B-9CC638B0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25" y="3462048"/>
              <a:ext cx="1706879" cy="12801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E72CFF-50C8-4C6E-9ED9-C99293FA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47" y="3462048"/>
              <a:ext cx="1706879" cy="128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6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73AE-CB18-4F34-8557-7CA6592C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42FEB-3566-40F5-9046-141CADCF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1746"/>
          <a:stretch/>
        </p:blipFill>
        <p:spPr>
          <a:xfrm>
            <a:off x="-1" y="857251"/>
            <a:ext cx="9144001" cy="51435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B54D194-F883-4830-8840-7CE4AB5239A0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71364CC-7BCE-43DE-8728-5657BC29A68C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F78768-45C8-4564-92C4-F798C79D683C}"/>
              </a:ext>
            </a:extLst>
          </p:cNvPr>
          <p:cNvSpPr/>
          <p:nvPr/>
        </p:nvSpPr>
        <p:spPr>
          <a:xfrm>
            <a:off x="102141" y="1670104"/>
            <a:ext cx="3729395" cy="1725801"/>
          </a:xfrm>
          <a:prstGeom prst="roundRect">
            <a:avLst>
              <a:gd name="adj" fmla="val 1407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2100" u="sng" dirty="0">
                <a:solidFill>
                  <a:srgbClr val="841A36"/>
                </a:solidFill>
              </a:rPr>
              <a:t>Purpose</a:t>
            </a:r>
            <a:endParaRPr lang="en-US" sz="1500" u="sng" dirty="0">
              <a:solidFill>
                <a:srgbClr val="841A36"/>
              </a:solidFill>
            </a:endParaRPr>
          </a:p>
          <a:p>
            <a:r>
              <a:rPr lang="en-US" dirty="0"/>
              <a:t>To improve network connectivity to the west of Bardstown and reduce congestion and crash rates in the downtown area</a:t>
            </a:r>
          </a:p>
        </p:txBody>
      </p:sp>
    </p:spTree>
    <p:extLst>
      <p:ext uri="{BB962C8B-B14F-4D97-AF65-F5344CB8AC3E}">
        <p14:creationId xmlns:p14="http://schemas.microsoft.com/office/powerpoint/2010/main" val="1971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C22B2-839A-408F-A3A6-D0AB28D3F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2341" r="3316" b="11578"/>
          <a:stretch/>
        </p:blipFill>
        <p:spPr>
          <a:xfrm>
            <a:off x="5465500" y="1601971"/>
            <a:ext cx="3555703" cy="4257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976E11-E889-4878-9671-D2430A23CE6F}"/>
              </a:ext>
            </a:extLst>
          </p:cNvPr>
          <p:cNvSpPr/>
          <p:nvPr/>
        </p:nvSpPr>
        <p:spPr>
          <a:xfrm>
            <a:off x="102141" y="1658901"/>
            <a:ext cx="259633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u="sng" dirty="0">
                <a:solidFill>
                  <a:srgbClr val="841A36"/>
                </a:solidFill>
              </a:rPr>
              <a:t>Background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New Route identified in the Nelson County 2035 Comprehensive Plan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Identified in 2014 Highway Plan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Competing needs based on location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Planning study initiated</a:t>
            </a:r>
          </a:p>
          <a:p>
            <a:endParaRPr lang="en-US" sz="900" dirty="0"/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73FB0C9-6625-4703-BC3D-73BFAE807597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565CB3B-0BF2-4CDC-AD9C-8B0A04C815FA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57B24A-9489-49CD-B73C-FA9DD1C0FED5}"/>
              </a:ext>
            </a:extLst>
          </p:cNvPr>
          <p:cNvGrpSpPr/>
          <p:nvPr/>
        </p:nvGrpSpPr>
        <p:grpSpPr>
          <a:xfrm>
            <a:off x="2428916" y="1748351"/>
            <a:ext cx="3722384" cy="2089425"/>
            <a:chOff x="6023602" y="992961"/>
            <a:chExt cx="6376184" cy="35790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938DE3-93E1-4AE4-AB77-8DD3C6718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90" t="5388" r="5862" b="12984"/>
            <a:stretch/>
          </p:blipFill>
          <p:spPr>
            <a:xfrm>
              <a:off x="6627359" y="992961"/>
              <a:ext cx="5386857" cy="35790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5AA34D-10CB-427D-8233-59E31110CEFC}"/>
                </a:ext>
              </a:extLst>
            </p:cNvPr>
            <p:cNvSpPr txBox="1"/>
            <p:nvPr/>
          </p:nvSpPr>
          <p:spPr>
            <a:xfrm>
              <a:off x="6725922" y="1584813"/>
              <a:ext cx="1496651" cy="474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Louisville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9FA96C-3DB3-4EDC-9084-41075C808EC6}"/>
                </a:ext>
              </a:extLst>
            </p:cNvPr>
            <p:cNvSpPr txBox="1"/>
            <p:nvPr/>
          </p:nvSpPr>
          <p:spPr>
            <a:xfrm>
              <a:off x="10903135" y="2405246"/>
              <a:ext cx="1496651" cy="474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Lexington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22444D-94C0-4A2D-A621-EE04C677585E}"/>
                </a:ext>
              </a:extLst>
            </p:cNvPr>
            <p:cNvSpPr txBox="1"/>
            <p:nvPr/>
          </p:nvSpPr>
          <p:spPr>
            <a:xfrm>
              <a:off x="6023602" y="3670521"/>
              <a:ext cx="1940044" cy="474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Elizabethtown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A99EDF-FC49-4C82-B631-BB7BE35968B6}"/>
                </a:ext>
              </a:extLst>
            </p:cNvPr>
            <p:cNvSpPr txBox="1"/>
            <p:nvPr/>
          </p:nvSpPr>
          <p:spPr>
            <a:xfrm>
              <a:off x="8655024" y="3703555"/>
              <a:ext cx="1940044" cy="790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BARDSTOWN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A1556-85EA-414F-A6EC-FD4C9555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286" y="3359256"/>
              <a:ext cx="928292" cy="562131"/>
            </a:xfrm>
            <a:prstGeom prst="rect">
              <a:avLst/>
            </a:prstGeom>
          </p:spPr>
        </p:pic>
      </p:grpSp>
      <p:pic>
        <p:nvPicPr>
          <p:cNvPr id="7170" name="Picture 2" descr="Kentucky Route 332 marker">
            <a:extLst>
              <a:ext uri="{FF2B5EF4-FFF2-40B4-BE49-F238E27FC236}">
                <a16:creationId xmlns:a16="http://schemas.microsoft.com/office/drawing/2014/main" id="{C575F143-2502-48EE-8061-7C0FCC7C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05" y="2703589"/>
            <a:ext cx="299977" cy="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entucky Route 245 marker">
            <a:extLst>
              <a:ext uri="{FF2B5EF4-FFF2-40B4-BE49-F238E27FC236}">
                <a16:creationId xmlns:a16="http://schemas.microsoft.com/office/drawing/2014/main" id="{1B9FA9AB-30B7-406A-B382-015C43AA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94" y="3444474"/>
            <a:ext cx="299977" cy="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.S. Route 31E marker">
            <a:extLst>
              <a:ext uri="{FF2B5EF4-FFF2-40B4-BE49-F238E27FC236}">
                <a16:creationId xmlns:a16="http://schemas.microsoft.com/office/drawing/2014/main" id="{D0BDF6C8-0FF6-432F-B2F8-FB60B0CC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54" y="2131589"/>
            <a:ext cx="299977" cy="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.S. Route 62 marker">
            <a:extLst>
              <a:ext uri="{FF2B5EF4-FFF2-40B4-BE49-F238E27FC236}">
                <a16:creationId xmlns:a16="http://schemas.microsoft.com/office/drawing/2014/main" id="{77538FDB-C55C-4A4E-86F3-B475DF30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37" y="4080511"/>
            <a:ext cx="239981" cy="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U.S. Route 31E marker">
            <a:extLst>
              <a:ext uri="{FF2B5EF4-FFF2-40B4-BE49-F238E27FC236}">
                <a16:creationId xmlns:a16="http://schemas.microsoft.com/office/drawing/2014/main" id="{03F99266-DE5C-4A27-9D02-941E0938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25" y="4638735"/>
            <a:ext cx="299977" cy="2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BAD4A-B227-4678-AD1E-A2AB50AAE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802983"/>
            <a:ext cx="1885950" cy="18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User Photo">
            <a:extLst>
              <a:ext uri="{FF2B5EF4-FFF2-40B4-BE49-F238E27FC236}">
                <a16:creationId xmlns:a16="http://schemas.microsoft.com/office/drawing/2014/main" id="{79CF8106-25C6-4A83-8008-2878FCDE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3" y="2802983"/>
            <a:ext cx="1885950" cy="188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ser Photo">
            <a:extLst>
              <a:ext uri="{FF2B5EF4-FFF2-40B4-BE49-F238E27FC236}">
                <a16:creationId xmlns:a16="http://schemas.microsoft.com/office/drawing/2014/main" id="{0525A7C3-FF1C-4FDE-85D3-B29021D6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56" y="2802983"/>
            <a:ext cx="1885950" cy="188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4C1F6-A3D4-4901-9B6D-D492F3A332DE}"/>
              </a:ext>
            </a:extLst>
          </p:cNvPr>
          <p:cNvSpPr/>
          <p:nvPr/>
        </p:nvSpPr>
        <p:spPr>
          <a:xfrm>
            <a:off x="6270686" y="4744797"/>
            <a:ext cx="2428292" cy="66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841A36"/>
                </a:solidFill>
                <a:latin typeface="+mj-lt"/>
              </a:rPr>
              <a:t>Lindsay Walker, P.E.</a:t>
            </a:r>
          </a:p>
          <a:p>
            <a:pPr algn="ctr"/>
            <a:r>
              <a:rPr lang="en-US" sz="1500" i="1" dirty="0">
                <a:latin typeface="+mj-lt"/>
              </a:rPr>
              <a:t>Lexington, 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A978E-9ACC-4D22-800F-F5EF20A72767}"/>
              </a:ext>
            </a:extLst>
          </p:cNvPr>
          <p:cNvSpPr/>
          <p:nvPr/>
        </p:nvSpPr>
        <p:spPr>
          <a:xfrm>
            <a:off x="3067289" y="4737800"/>
            <a:ext cx="3009423" cy="66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841A36"/>
                </a:solidFill>
                <a:latin typeface="+mj-lt"/>
              </a:rPr>
              <a:t>Jonathan Whitehurst, AICP</a:t>
            </a:r>
          </a:p>
          <a:p>
            <a:pPr algn="ctr"/>
            <a:r>
              <a:rPr lang="en-US" sz="1500" i="1" dirty="0">
                <a:latin typeface="+mj-lt"/>
              </a:rPr>
              <a:t>Charlotte, NC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DEA4E-674E-46E2-B7D4-3658FAD60445}"/>
              </a:ext>
            </a:extLst>
          </p:cNvPr>
          <p:cNvSpPr/>
          <p:nvPr/>
        </p:nvSpPr>
        <p:spPr>
          <a:xfrm>
            <a:off x="445023" y="4735158"/>
            <a:ext cx="2428292" cy="66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dirty="0">
                <a:solidFill>
                  <a:srgbClr val="841A36"/>
                </a:solidFill>
                <a:latin typeface="+mj-lt"/>
              </a:rPr>
              <a:t>Aaron Heustess, P.E.</a:t>
            </a:r>
          </a:p>
          <a:p>
            <a:pPr algn="ctr"/>
            <a:r>
              <a:rPr lang="en-US" sz="1500" i="1" dirty="0">
                <a:latin typeface="+mj-lt"/>
              </a:rPr>
              <a:t>Lexington, KY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86E0B4-72B6-4057-8FFC-BB6DD6597F35}"/>
              </a:ext>
            </a:extLst>
          </p:cNvPr>
          <p:cNvGrpSpPr/>
          <p:nvPr/>
        </p:nvGrpSpPr>
        <p:grpSpPr>
          <a:xfrm>
            <a:off x="0" y="857249"/>
            <a:ext cx="8872990" cy="1714500"/>
            <a:chOff x="0" y="4001484"/>
            <a:chExt cx="11830653" cy="2286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2D807A-0C5B-4370-87CB-85D7D5D8E624}"/>
                </a:ext>
              </a:extLst>
            </p:cNvPr>
            <p:cNvSpPr txBox="1"/>
            <p:nvPr/>
          </p:nvSpPr>
          <p:spPr>
            <a:xfrm>
              <a:off x="0" y="4001484"/>
              <a:ext cx="3200400" cy="2286000"/>
            </a:xfrm>
            <a:prstGeom prst="rect">
              <a:avLst/>
            </a:prstGeom>
            <a:solidFill>
              <a:srgbClr val="841A36"/>
            </a:solidFill>
          </p:spPr>
          <p:txBody>
            <a:bodyPr wrap="square" lIns="205740" rtlCol="0" anchor="ctr">
              <a:no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</a:rPr>
                <a:t>Today’s Objectives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3EBD291C-C811-45FC-B034-5C97BD5EF94A}"/>
                </a:ext>
              </a:extLst>
            </p:cNvPr>
            <p:cNvSpPr txBox="1">
              <a:spLocks/>
            </p:cNvSpPr>
            <p:nvPr/>
          </p:nvSpPr>
          <p:spPr>
            <a:xfrm>
              <a:off x="2888791" y="4184659"/>
              <a:ext cx="8941862" cy="19196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41A36"/>
              </a:solidFill>
            </a:ln>
          </p:spPr>
          <p:txBody>
            <a:bodyPr vert="horz" lIns="102870" tIns="25718" rIns="51435" bIns="25718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25000"/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dirty="0"/>
                <a:t>Learn how public engagement can help align transportation decision-making with broader community initiatives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dirty="0"/>
                <a:t>Participate in example visioning and priority setting activities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dirty="0"/>
                <a:t>Hear how this approach is being applied in Bardstown</a:t>
              </a:r>
              <a:endParaRPr lang="en-US" sz="1800" i="1" dirty="0">
                <a:solidFill>
                  <a:srgbClr val="3A617B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20AD-714F-4A4E-92B5-11B1B453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" y="1657966"/>
            <a:ext cx="3222500" cy="495005"/>
          </a:xfrm>
        </p:spPr>
        <p:txBody>
          <a:bodyPr>
            <a:normAutofit/>
          </a:bodyPr>
          <a:lstStyle/>
          <a:p>
            <a:r>
              <a:rPr lang="en-US" sz="2100" dirty="0"/>
              <a:t>Public Engagement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E762A-3611-451E-B3B7-07A4F2D3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1" y="2187826"/>
            <a:ext cx="3261509" cy="202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/>
              <a:t>Objectives</a:t>
            </a:r>
          </a:p>
          <a:p>
            <a:pPr lvl="0"/>
            <a:r>
              <a:rPr lang="en-US" sz="1500" dirty="0"/>
              <a:t>Engage key community leaders</a:t>
            </a:r>
          </a:p>
          <a:p>
            <a:pPr lvl="0"/>
            <a:r>
              <a:rPr lang="en-US" sz="1500" dirty="0"/>
              <a:t>Offer decision points for citizens</a:t>
            </a:r>
          </a:p>
          <a:p>
            <a:pPr lvl="0"/>
            <a:r>
              <a:rPr lang="en-US" sz="1500" dirty="0"/>
              <a:t>Ensure diverse representation</a:t>
            </a:r>
          </a:p>
          <a:p>
            <a:pPr lvl="0"/>
            <a:r>
              <a:rPr lang="en-US" sz="1500" dirty="0"/>
              <a:t>Build support and participation</a:t>
            </a:r>
          </a:p>
          <a:p>
            <a:pPr lvl="0"/>
            <a:r>
              <a:rPr lang="en-US" sz="1500" dirty="0"/>
              <a:t>Raise awareness to regional transportation issues</a:t>
            </a:r>
          </a:p>
          <a:p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BA6F4-0A5D-4F53-ADD2-C08D571CA8B5}"/>
              </a:ext>
            </a:extLst>
          </p:cNvPr>
          <p:cNvSpPr/>
          <p:nvPr/>
        </p:nvSpPr>
        <p:spPr>
          <a:xfrm>
            <a:off x="3455613" y="2457371"/>
            <a:ext cx="5305011" cy="2158516"/>
          </a:xfrm>
          <a:prstGeom prst="rect">
            <a:avLst/>
          </a:prstGeom>
        </p:spPr>
        <p:txBody>
          <a:bodyPr wrap="square" numCol="2" spcCol="182880">
            <a:noAutofit/>
          </a:bodyPr>
          <a:lstStyle/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Municipal staff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Nelson County staff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KYTC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FHWA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Elected officials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State and Federal agencies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Public transportation providers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Freight operators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Nelson County Fire and EMS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Nelson County schools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Major employers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Chamber of Commerce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Economic development agencies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Bicycle and pedestrian advocates 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Community leaders 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HelveticaNeueLT Com 45 Lt"/>
                <a:cs typeface="Times New Roman" panose="02020603050405020304" pitchFamily="18" charset="0"/>
              </a:rPr>
              <a:t>Minority and low-income communities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3D58853-ED01-45B4-BCEF-2606ECC24E02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D589B34-02AB-4BC3-9453-869410B3D054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BD81A-F135-49E0-B73D-DC2D6A2DBF53}"/>
              </a:ext>
            </a:extLst>
          </p:cNvPr>
          <p:cNvSpPr/>
          <p:nvPr/>
        </p:nvSpPr>
        <p:spPr>
          <a:xfrm>
            <a:off x="3455614" y="2157288"/>
            <a:ext cx="18807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Targeted Outreach</a:t>
            </a:r>
            <a:endParaRPr lang="en-US" sz="1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4F6B66-AB43-4721-B2B1-4D1C281C7BA1}"/>
              </a:ext>
            </a:extLst>
          </p:cNvPr>
          <p:cNvCxnSpPr>
            <a:cxnSpLocks/>
          </p:cNvCxnSpPr>
          <p:nvPr/>
        </p:nvCxnSpPr>
        <p:spPr>
          <a:xfrm>
            <a:off x="1217550" y="2318759"/>
            <a:ext cx="1801461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9AE14-D15E-4951-B5F5-4246D7DEFCAA}"/>
              </a:ext>
            </a:extLst>
          </p:cNvPr>
          <p:cNvSpPr/>
          <p:nvPr/>
        </p:nvSpPr>
        <p:spPr>
          <a:xfrm>
            <a:off x="102140" y="4515279"/>
            <a:ext cx="24913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Elements of Participation</a:t>
            </a:r>
            <a:endParaRPr lang="en-US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DEB8D-B03D-456B-A1B0-C0F92D18790E}"/>
              </a:ext>
            </a:extLst>
          </p:cNvPr>
          <p:cNvSpPr/>
          <p:nvPr/>
        </p:nvSpPr>
        <p:spPr>
          <a:xfrm>
            <a:off x="102140" y="4815361"/>
            <a:ext cx="5463392" cy="618286"/>
          </a:xfrm>
          <a:prstGeom prst="rect">
            <a:avLst/>
          </a:prstGeom>
        </p:spPr>
        <p:txBody>
          <a:bodyPr wrap="square" numCol="2" spcCol="182880">
            <a:noAutofit/>
          </a:bodyPr>
          <a:lstStyle/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ea typeface="HelveticaNeueLT Com 45 Lt"/>
                <a:cs typeface="Times New Roman" panose="02020603050405020304" pitchFamily="18" charset="0"/>
              </a:rPr>
              <a:t>Project Team Meetings (4)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ea typeface="HelveticaNeueLT Com 45 Lt"/>
                <a:cs typeface="Times New Roman" panose="02020603050405020304" pitchFamily="18" charset="0"/>
              </a:rPr>
              <a:t>Public Meetings (2)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ea typeface="HelveticaNeueLT Com 45 Lt"/>
                <a:cs typeface="Times New Roman" panose="02020603050405020304" pitchFamily="18" charset="0"/>
              </a:rPr>
              <a:t>Local Officials Meetings (2)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ea typeface="HelveticaNeueLT Com 45 Lt"/>
                <a:cs typeface="Times New Roman" panose="02020603050405020304" pitchFamily="18" charset="0"/>
              </a:rPr>
              <a:t>MetroQuest Survey (2)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205D01-91A4-4FE4-B537-062B3C072CD6}"/>
              </a:ext>
            </a:extLst>
          </p:cNvPr>
          <p:cNvCxnSpPr>
            <a:cxnSpLocks/>
          </p:cNvCxnSpPr>
          <p:nvPr/>
        </p:nvCxnSpPr>
        <p:spPr>
          <a:xfrm>
            <a:off x="5289433" y="2318759"/>
            <a:ext cx="3471191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21CB4D-3C93-4E1A-9E1E-E3C323B663B6}"/>
              </a:ext>
            </a:extLst>
          </p:cNvPr>
          <p:cNvCxnSpPr>
            <a:cxnSpLocks/>
          </p:cNvCxnSpPr>
          <p:nvPr/>
        </p:nvCxnSpPr>
        <p:spPr>
          <a:xfrm>
            <a:off x="2546560" y="4661909"/>
            <a:ext cx="2895114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20AD-714F-4A4E-92B5-11B1B453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" y="1657966"/>
            <a:ext cx="3222500" cy="495005"/>
          </a:xfrm>
        </p:spPr>
        <p:txBody>
          <a:bodyPr>
            <a:normAutofit/>
          </a:bodyPr>
          <a:lstStyle/>
          <a:p>
            <a:r>
              <a:rPr lang="en-US" sz="2100" dirty="0"/>
              <a:t>Public Meeting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E762A-3611-451E-B3B7-07A4F2D3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1" y="2152970"/>
            <a:ext cx="2970539" cy="334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Format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500" dirty="0"/>
              <a:t>Interactive Open House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b="1" dirty="0"/>
              <a:t>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Identify community values through a variety of interactive exercises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Educate the public on constraints and opportunities associated with connectivity in the study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Gather feedback on a variety of potential tradeoffs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3D58853-ED01-45B4-BCEF-2606ECC24E02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D589B34-02AB-4BC3-9453-869410B3D054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4F6B66-AB43-4721-B2B1-4D1C281C7BA1}"/>
              </a:ext>
            </a:extLst>
          </p:cNvPr>
          <p:cNvCxnSpPr>
            <a:cxnSpLocks/>
          </p:cNvCxnSpPr>
          <p:nvPr/>
        </p:nvCxnSpPr>
        <p:spPr>
          <a:xfrm>
            <a:off x="894357" y="2291225"/>
            <a:ext cx="2258747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6EDDEF0-6696-42A5-9EDF-8425AB3EC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1828" r="17604" b="26667"/>
          <a:stretch/>
        </p:blipFill>
        <p:spPr>
          <a:xfrm>
            <a:off x="3619348" y="2442312"/>
            <a:ext cx="2057400" cy="1006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84D49-DA49-49CA-877F-30B23BC55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/>
          <a:stretch/>
        </p:blipFill>
        <p:spPr>
          <a:xfrm>
            <a:off x="3628479" y="3967753"/>
            <a:ext cx="2057400" cy="1231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CF22E-AC1B-42F4-BDFF-764CC380A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 r="7210" b="8677"/>
          <a:stretch/>
        </p:blipFill>
        <p:spPr>
          <a:xfrm>
            <a:off x="7404273" y="3967752"/>
            <a:ext cx="1616930" cy="9017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B029DE-4233-4026-9FF3-13DF1C3B4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r="6800"/>
          <a:stretch/>
        </p:blipFill>
        <p:spPr>
          <a:xfrm rot="5400000">
            <a:off x="5993913" y="2319271"/>
            <a:ext cx="1165860" cy="13867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545541-6897-4D05-9767-A8D1A42CA9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2" r="27446"/>
          <a:stretch/>
        </p:blipFill>
        <p:spPr>
          <a:xfrm>
            <a:off x="7467694" y="2429724"/>
            <a:ext cx="1445625" cy="1028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F65DE5-C3CF-408B-A669-A84C03441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840" y="4185561"/>
            <a:ext cx="1742472" cy="13068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694BE9-988D-4F64-B06E-3B6D6397DEA3}"/>
              </a:ext>
            </a:extLst>
          </p:cNvPr>
          <p:cNvSpPr txBox="1"/>
          <p:nvPr/>
        </p:nvSpPr>
        <p:spPr>
          <a:xfrm>
            <a:off x="3582163" y="3459405"/>
            <a:ext cx="2103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Scrolling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974B0-02B7-4CA6-B483-A5D824E2142C}"/>
              </a:ext>
            </a:extLst>
          </p:cNvPr>
          <p:cNvSpPr txBox="1"/>
          <p:nvPr/>
        </p:nvSpPr>
        <p:spPr>
          <a:xfrm>
            <a:off x="5819927" y="3595244"/>
            <a:ext cx="1450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One Word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B4A2A4-7464-4920-A5B2-FB176D57CC91}"/>
              </a:ext>
            </a:extLst>
          </p:cNvPr>
          <p:cNvSpPr txBox="1"/>
          <p:nvPr/>
        </p:nvSpPr>
        <p:spPr>
          <a:xfrm>
            <a:off x="7476939" y="3458424"/>
            <a:ext cx="1436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Priority Pyramid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451F6F-B2F9-4F65-8406-629CC87310A5}"/>
              </a:ext>
            </a:extLst>
          </p:cNvPr>
          <p:cNvSpPr txBox="1"/>
          <p:nvPr/>
        </p:nvSpPr>
        <p:spPr>
          <a:xfrm>
            <a:off x="3628479" y="5203223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Strong Places /</a:t>
            </a:r>
            <a:br>
              <a:rPr lang="en-US" sz="1350" dirty="0"/>
            </a:br>
            <a:r>
              <a:rPr lang="en-US" sz="1350" dirty="0"/>
              <a:t>Weak Places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FDE8D9-AD0C-4498-A5F6-2FDEC8A12041}"/>
              </a:ext>
            </a:extLst>
          </p:cNvPr>
          <p:cNvSpPr txBox="1"/>
          <p:nvPr/>
        </p:nvSpPr>
        <p:spPr>
          <a:xfrm>
            <a:off x="7404273" y="4899263"/>
            <a:ext cx="16169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Thought Wall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EE853C-0EF6-4A63-9C1B-95DDDDFD6335}"/>
              </a:ext>
            </a:extLst>
          </p:cNvPr>
          <p:cNvSpPr txBox="1"/>
          <p:nvPr/>
        </p:nvSpPr>
        <p:spPr>
          <a:xfrm>
            <a:off x="5923416" y="5710224"/>
            <a:ext cx="13068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Tradeoffs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A1769-D900-4413-820E-F1543F5FE088}"/>
              </a:ext>
            </a:extLst>
          </p:cNvPr>
          <p:cNvSpPr/>
          <p:nvPr/>
        </p:nvSpPr>
        <p:spPr>
          <a:xfrm>
            <a:off x="2324347" y="1766968"/>
            <a:ext cx="13041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4D4D4F"/>
                </a:solidFill>
                <a:latin typeface="HelveticaNeueLT Com 45 Lt"/>
                <a:ea typeface="HelveticaNeueLT Com 45 Lt"/>
                <a:cs typeface="Times New Roman" panose="02020603050405020304" pitchFamily="18" charset="0"/>
              </a:rPr>
              <a:t>April 17, 2018</a:t>
            </a:r>
            <a:endParaRPr lang="en-US" sz="135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8EB7C6-E4AD-42B2-ABB6-38827EFFEE54}"/>
              </a:ext>
            </a:extLst>
          </p:cNvPr>
          <p:cNvCxnSpPr>
            <a:cxnSpLocks/>
          </p:cNvCxnSpPr>
          <p:nvPr/>
        </p:nvCxnSpPr>
        <p:spPr>
          <a:xfrm>
            <a:off x="1190297" y="2996731"/>
            <a:ext cx="1962807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9CA58B7F-59B5-4E3D-B2EA-2C2CE79BC57C}"/>
              </a:ext>
            </a:extLst>
          </p:cNvPr>
          <p:cNvSpPr txBox="1">
            <a:spLocks/>
          </p:cNvSpPr>
          <p:nvPr/>
        </p:nvSpPr>
        <p:spPr>
          <a:xfrm>
            <a:off x="3530447" y="2157110"/>
            <a:ext cx="1654547" cy="311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999A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BE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Activity Stations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76B8D8-047A-4677-9669-BC73B39210CA}"/>
              </a:ext>
            </a:extLst>
          </p:cNvPr>
          <p:cNvCxnSpPr>
            <a:cxnSpLocks/>
          </p:cNvCxnSpPr>
          <p:nvPr/>
        </p:nvCxnSpPr>
        <p:spPr>
          <a:xfrm>
            <a:off x="5145526" y="2291225"/>
            <a:ext cx="3875677" cy="0"/>
          </a:xfrm>
          <a:prstGeom prst="line">
            <a:avLst/>
          </a:prstGeom>
          <a:ln w="38100" cap="rnd">
            <a:solidFill>
              <a:srgbClr val="34374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DB7920-817E-4CBB-8A7E-1F810BFD7B76}"/>
              </a:ext>
            </a:extLst>
          </p:cNvPr>
          <p:cNvSpPr txBox="1">
            <a:spLocks/>
          </p:cNvSpPr>
          <p:nvPr/>
        </p:nvSpPr>
        <p:spPr>
          <a:xfrm>
            <a:off x="102140" y="1647264"/>
            <a:ext cx="1898205" cy="531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One Word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35E443-27A5-4B81-8BEF-BA37B0B6472C}"/>
              </a:ext>
            </a:extLst>
          </p:cNvPr>
          <p:cNvSpPr txBox="1">
            <a:spLocks/>
          </p:cNvSpPr>
          <p:nvPr/>
        </p:nvSpPr>
        <p:spPr>
          <a:xfrm>
            <a:off x="162285" y="2257815"/>
            <a:ext cx="5792890" cy="36263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i="1" dirty="0"/>
              <a:t>One Word…</a:t>
            </a:r>
            <a:r>
              <a:rPr lang="en-US" sz="1500" dirty="0"/>
              <a:t>that describes transportation in western Bardstown</a:t>
            </a:r>
            <a:endParaRPr lang="en-US" sz="15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91095-5BE3-42D0-8FB8-D1C70FD56372}"/>
              </a:ext>
            </a:extLst>
          </p:cNvPr>
          <p:cNvSpPr txBox="1"/>
          <p:nvPr/>
        </p:nvSpPr>
        <p:spPr>
          <a:xfrm>
            <a:off x="1682085" y="1774499"/>
            <a:ext cx="42730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41A36"/>
                </a:solidFill>
              </a:rPr>
              <a:t>Gather broad views on existing and future vision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0B4A642-C167-425D-A542-0C905FC15EC2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2469EA1-F717-4337-BB53-F80B602F10E1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2E7BAF-D8A7-4974-807F-081684C5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3668" r="12363" b="27257"/>
          <a:stretch/>
        </p:blipFill>
        <p:spPr>
          <a:xfrm>
            <a:off x="102140" y="2653132"/>
            <a:ext cx="4681721" cy="22934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A0B6B9-D6C5-4D4F-AA99-EBCB4716D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20759" r="20211" b="20000"/>
          <a:stretch/>
        </p:blipFill>
        <p:spPr>
          <a:xfrm>
            <a:off x="5000263" y="2803681"/>
            <a:ext cx="3793822" cy="276846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89C4B34-9C6E-42DB-8CE5-8A1CC0E74493}"/>
              </a:ext>
            </a:extLst>
          </p:cNvPr>
          <p:cNvSpPr txBox="1">
            <a:spLocks/>
          </p:cNvSpPr>
          <p:nvPr/>
        </p:nvSpPr>
        <p:spPr>
          <a:xfrm>
            <a:off x="405353" y="2778709"/>
            <a:ext cx="919347" cy="36263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/>
              <a:t>Today</a:t>
            </a:r>
            <a:endParaRPr lang="en-US" sz="1500" u="sng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C7D6E2D-7AAE-4E66-BB18-2C4FF6CCFD16}"/>
              </a:ext>
            </a:extLst>
          </p:cNvPr>
          <p:cNvSpPr txBox="1">
            <a:spLocks/>
          </p:cNvSpPr>
          <p:nvPr/>
        </p:nvSpPr>
        <p:spPr>
          <a:xfrm>
            <a:off x="6500069" y="2778709"/>
            <a:ext cx="2521134" cy="36263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500" b="1" dirty="0"/>
              <a:t>In the Future</a:t>
            </a:r>
            <a:endParaRPr lang="en-US" sz="1500" u="sng" dirty="0"/>
          </a:p>
        </p:txBody>
      </p:sp>
    </p:spTree>
    <p:extLst>
      <p:ext uri="{BB962C8B-B14F-4D97-AF65-F5344CB8AC3E}">
        <p14:creationId xmlns:p14="http://schemas.microsoft.com/office/powerpoint/2010/main" val="3474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12262E0-F527-4483-A557-D9328994D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195464"/>
              </p:ext>
            </p:extLst>
          </p:nvPr>
        </p:nvGraphicFramePr>
        <p:xfrm>
          <a:off x="3959531" y="1647263"/>
          <a:ext cx="5814301" cy="423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Document" r:id="rId3" imgW="6854825" imgH="6252431" progId="Word.Document.12">
                  <p:embed/>
                </p:oleObj>
              </mc:Choice>
              <mc:Fallback>
                <p:oleObj name="Document" r:id="rId3" imgW="6854825" imgH="6252431" progId="Word.Document.12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12262E0-F527-4483-A557-D9328994D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531" y="1647263"/>
                        <a:ext cx="5814301" cy="4236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2637324B-481F-4552-A046-3ECF0238B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13" y="1440675"/>
            <a:ext cx="1580351" cy="155210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596D9C91-C3C1-4D97-9B0A-9957FC6B5E1C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9FB3FBBF-AE93-4164-B15D-0DC15BDDEF05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F1681-56AE-4553-B3EC-CBB6E7B556BB}"/>
              </a:ext>
            </a:extLst>
          </p:cNvPr>
          <p:cNvSpPr/>
          <p:nvPr/>
        </p:nvSpPr>
        <p:spPr>
          <a:xfrm>
            <a:off x="7127112" y="5336653"/>
            <a:ext cx="2016889" cy="66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10EE4AB-B2DA-4189-9E99-126777B98C50}"/>
              </a:ext>
            </a:extLst>
          </p:cNvPr>
          <p:cNvSpPr txBox="1">
            <a:spLocks/>
          </p:cNvSpPr>
          <p:nvPr/>
        </p:nvSpPr>
        <p:spPr>
          <a:xfrm>
            <a:off x="102140" y="1647264"/>
            <a:ext cx="2927534" cy="5314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Priority Pyramid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836540-7A63-45CE-8FD0-C7BA248BFF90}"/>
              </a:ext>
            </a:extLst>
          </p:cNvPr>
          <p:cNvSpPr txBox="1"/>
          <p:nvPr/>
        </p:nvSpPr>
        <p:spPr>
          <a:xfrm>
            <a:off x="102141" y="2178733"/>
            <a:ext cx="2988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41A36"/>
                </a:solidFill>
              </a:rPr>
              <a:t>Allow individuals to express a priority for a set of considerations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AA54F5-8FB3-4128-892E-A9FCDB7109E8}"/>
              </a:ext>
            </a:extLst>
          </p:cNvPr>
          <p:cNvSpPr/>
          <p:nvPr/>
        </p:nvSpPr>
        <p:spPr>
          <a:xfrm>
            <a:off x="3612291" y="202297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41A36"/>
                </a:solidFill>
              </a:rPr>
              <a:t>SAFETY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0F819F-119F-415B-BA9D-F6E84B26A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3132488"/>
            <a:ext cx="488307" cy="4883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D5F3DA-4E46-41D8-8444-E494D8A4067F}"/>
              </a:ext>
            </a:extLst>
          </p:cNvPr>
          <p:cNvSpPr txBox="1"/>
          <p:nvPr/>
        </p:nvSpPr>
        <p:spPr>
          <a:xfrm>
            <a:off x="623991" y="3241118"/>
            <a:ext cx="26747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Ranked the top six categories</a:t>
            </a:r>
          </a:p>
          <a:p>
            <a:endParaRPr lang="en-US" sz="1500" dirty="0"/>
          </a:p>
          <a:p>
            <a:r>
              <a:rPr lang="en-US" sz="1500" dirty="0"/>
              <a:t>Introduced tradeoffs</a:t>
            </a:r>
          </a:p>
          <a:p>
            <a:endParaRPr lang="en-US" sz="1500" dirty="0"/>
          </a:p>
          <a:p>
            <a:r>
              <a:rPr lang="en-US" sz="1500" dirty="0"/>
              <a:t>Same categories used in the MetroQuest Survey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4A8338-A9BC-4ABC-8458-41F5E847A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7" y="3641823"/>
            <a:ext cx="488307" cy="4883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7E6B49-553C-40B7-9E3C-4BF3ED122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7" y="4166660"/>
            <a:ext cx="488307" cy="4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0D637C9-6642-4D04-9F27-946092330738}"/>
              </a:ext>
            </a:extLst>
          </p:cNvPr>
          <p:cNvSpPr txBox="1"/>
          <p:nvPr/>
        </p:nvSpPr>
        <p:spPr>
          <a:xfrm>
            <a:off x="102141" y="2178733"/>
            <a:ext cx="2988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41A36"/>
                </a:solidFill>
              </a:rPr>
              <a:t>Identify strengths to be leveraged and concerns to be evaluated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F2A461-9F49-4E07-B193-E2310B776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7280" r="2427" b="22540"/>
          <a:stretch/>
        </p:blipFill>
        <p:spPr>
          <a:xfrm>
            <a:off x="4784868" y="1756665"/>
            <a:ext cx="4236335" cy="4137263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8A3889B5-097B-4BC1-8302-798B8FB54D5C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60862351-74E3-4D83-9E91-6694A1545A3F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ED390D3-A64A-4FCA-8A93-6AC38B04FDD8}"/>
              </a:ext>
            </a:extLst>
          </p:cNvPr>
          <p:cNvSpPr txBox="1">
            <a:spLocks/>
          </p:cNvSpPr>
          <p:nvPr/>
        </p:nvSpPr>
        <p:spPr>
          <a:xfrm>
            <a:off x="102140" y="1647264"/>
            <a:ext cx="4281771" cy="5314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Strong Places / Weak Places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C4AC82E-AC3E-4B31-8937-8CE4D4EFF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3132488"/>
            <a:ext cx="488307" cy="4883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573A740-6A34-4303-8073-7742379DDF22}"/>
              </a:ext>
            </a:extLst>
          </p:cNvPr>
          <p:cNvSpPr txBox="1"/>
          <p:nvPr/>
        </p:nvSpPr>
        <p:spPr>
          <a:xfrm>
            <a:off x="623990" y="3241118"/>
            <a:ext cx="30400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Colored dots placed on a map, with dozens of locations identified</a:t>
            </a:r>
          </a:p>
          <a:p>
            <a:endParaRPr lang="en-US" sz="1500" dirty="0"/>
          </a:p>
          <a:p>
            <a:r>
              <a:rPr lang="en-US" sz="1500" dirty="0"/>
              <a:t>Results digitized in ArcGIS</a:t>
            </a:r>
          </a:p>
          <a:p>
            <a:endParaRPr lang="en-US" sz="1500" dirty="0"/>
          </a:p>
          <a:p>
            <a:r>
              <a:rPr lang="en-US" sz="1500" dirty="0"/>
              <a:t>Similar activity included in the MetroQuest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36B4B3-49DB-4117-8029-AA305CE6D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7" y="3772033"/>
            <a:ext cx="488307" cy="4883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3DD5FD-9AEA-4045-8866-1854D0975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7" y="4296869"/>
            <a:ext cx="488307" cy="4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A184038-ED80-4FCF-8AA8-C09352400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2713" flipH="1">
            <a:off x="4533403" y="4485931"/>
            <a:ext cx="983472" cy="628418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AB5B9D33-79F2-4058-83BA-F82B6AD7C02A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B3733820-C98B-4965-B894-B1ECDBC8C65A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8848BCA-B612-477B-99A7-1F8390C0A8A8}"/>
              </a:ext>
            </a:extLst>
          </p:cNvPr>
          <p:cNvSpPr txBox="1">
            <a:spLocks/>
          </p:cNvSpPr>
          <p:nvPr/>
        </p:nvSpPr>
        <p:spPr>
          <a:xfrm>
            <a:off x="102140" y="1647264"/>
            <a:ext cx="2814681" cy="531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Thought Wall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D1D4F-D357-4C13-A690-AFF12ACBE4EC}"/>
              </a:ext>
            </a:extLst>
          </p:cNvPr>
          <p:cNvSpPr txBox="1"/>
          <p:nvPr/>
        </p:nvSpPr>
        <p:spPr>
          <a:xfrm>
            <a:off x="1994602" y="1774499"/>
            <a:ext cx="5106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41A36"/>
                </a:solidFill>
              </a:rPr>
              <a:t>Collect individual thoughts and open-ended feedback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2519C-B522-4A78-8917-34A98AB5C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2282807"/>
            <a:ext cx="488307" cy="4883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93CECA-84FA-429F-BBE6-8EA566612B71}"/>
              </a:ext>
            </a:extLst>
          </p:cNvPr>
          <p:cNvSpPr txBox="1"/>
          <p:nvPr/>
        </p:nvSpPr>
        <p:spPr>
          <a:xfrm>
            <a:off x="800279" y="2391438"/>
            <a:ext cx="4105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Participants wrote individual comments on single pieces of colored paper with one sheet reserved for their most important comment</a:t>
            </a:r>
          </a:p>
          <a:p>
            <a:endParaRPr lang="en-US" sz="1500" dirty="0"/>
          </a:p>
          <a:p>
            <a:r>
              <a:rPr lang="en-US" sz="1500" dirty="0"/>
              <a:t>Comments were posted on a wall beneath a banner representing the most relevant connectivity consideration</a:t>
            </a:r>
          </a:p>
          <a:p>
            <a:endParaRPr lang="en-US" sz="1500" dirty="0"/>
          </a:p>
          <a:p>
            <a:r>
              <a:rPr lang="en-US" sz="1500" dirty="0"/>
              <a:t>Comments were entered into a spreadsheet and </a:t>
            </a:r>
            <a:r>
              <a:rPr lang="en-US" sz="1500" b="1" dirty="0">
                <a:solidFill>
                  <a:srgbClr val="841A36"/>
                </a:solidFill>
              </a:rPr>
              <a:t>ranked</a:t>
            </a:r>
            <a:r>
              <a:rPr lang="en-US" sz="1500" dirty="0"/>
              <a:t> by </a:t>
            </a:r>
            <a:r>
              <a:rPr lang="en-US" sz="1350" dirty="0"/>
              <a:t>FREQUENCY</a:t>
            </a:r>
            <a:r>
              <a:rPr lang="en-US" sz="1500" dirty="0"/>
              <a:t> (how many total comments) and INTENSITY (how many most important comments) per consideration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E22C8C-1F8D-423B-BE15-C27965893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" y="3196356"/>
            <a:ext cx="488307" cy="4883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CB7765-B0D9-44CF-8051-9A096DE60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" y="4108573"/>
            <a:ext cx="488307" cy="48830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13859F-34F9-4C7F-89A1-23DAF3F6D384}"/>
              </a:ext>
            </a:extLst>
          </p:cNvPr>
          <p:cNvSpPr/>
          <p:nvPr/>
        </p:nvSpPr>
        <p:spPr>
          <a:xfrm>
            <a:off x="7127112" y="5336653"/>
            <a:ext cx="2016889" cy="66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4F9CB-6886-4DA6-A457-E2FB54128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2" y="2676102"/>
            <a:ext cx="1303880" cy="9833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7FF8A2-CDB7-4809-AA34-8EDF4DC67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2" y="4739988"/>
            <a:ext cx="1304591" cy="9833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CFCDF-3495-4659-8144-FC66F7EA4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32" y="3708045"/>
            <a:ext cx="1306780" cy="9833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9A7BC3-1C33-4B9C-A118-309DE6AD5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0" y="2676102"/>
            <a:ext cx="1303880" cy="983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ACCDD7-A8DB-4536-BAAA-EA804EB03D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79" y="3708045"/>
            <a:ext cx="1304591" cy="9833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65F5B4-A6F8-4176-955A-2917F22B5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89" y="4739988"/>
            <a:ext cx="1306780" cy="9833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85B6347-8AAD-44B6-80D2-A781CD7BCB43}"/>
              </a:ext>
            </a:extLst>
          </p:cNvPr>
          <p:cNvSpPr/>
          <p:nvPr/>
        </p:nvSpPr>
        <p:spPr>
          <a:xfrm>
            <a:off x="6161231" y="2334979"/>
            <a:ext cx="13038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FREQUENCY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7A5E8F-26E0-4F30-8939-7D13F04F500F}"/>
              </a:ext>
            </a:extLst>
          </p:cNvPr>
          <p:cNvSpPr/>
          <p:nvPr/>
        </p:nvSpPr>
        <p:spPr>
          <a:xfrm>
            <a:off x="7580479" y="2334979"/>
            <a:ext cx="13045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INTENSITY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A884CD-1717-4B7A-B89D-0C306F3D1168}"/>
              </a:ext>
            </a:extLst>
          </p:cNvPr>
          <p:cNvSpPr txBox="1"/>
          <p:nvPr/>
        </p:nvSpPr>
        <p:spPr>
          <a:xfrm>
            <a:off x="5532751" y="2687158"/>
            <a:ext cx="722555" cy="9723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000" dirty="0">
                <a:solidFill>
                  <a:srgbClr val="841A36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CE97C7-199C-411D-9E55-98BDF9797A99}"/>
              </a:ext>
            </a:extLst>
          </p:cNvPr>
          <p:cNvSpPr txBox="1"/>
          <p:nvPr/>
        </p:nvSpPr>
        <p:spPr>
          <a:xfrm>
            <a:off x="5532750" y="3617257"/>
            <a:ext cx="722555" cy="10741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000" dirty="0">
                <a:solidFill>
                  <a:srgbClr val="841A36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C5789E-DA26-44F6-AB6E-318659F87EC5}"/>
              </a:ext>
            </a:extLst>
          </p:cNvPr>
          <p:cNvSpPr txBox="1"/>
          <p:nvPr/>
        </p:nvSpPr>
        <p:spPr>
          <a:xfrm>
            <a:off x="5532749" y="4694593"/>
            <a:ext cx="722555" cy="10741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000" dirty="0">
                <a:solidFill>
                  <a:srgbClr val="841A3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84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689453-9CF4-4463-BB52-7D9B53C09448}"/>
              </a:ext>
            </a:extLst>
          </p:cNvPr>
          <p:cNvSpPr/>
          <p:nvPr/>
        </p:nvSpPr>
        <p:spPr>
          <a:xfrm>
            <a:off x="7127112" y="5336653"/>
            <a:ext cx="2016889" cy="66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1996E4-A8C9-48C1-B1D8-5AC3A88C4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4" t="22352" r="16816" b="-118"/>
          <a:stretch/>
        </p:blipFill>
        <p:spPr>
          <a:xfrm>
            <a:off x="5128592" y="1703060"/>
            <a:ext cx="3892612" cy="42537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6B5014-7C5B-4BCC-90FB-99FFA54FB815}"/>
              </a:ext>
            </a:extLst>
          </p:cNvPr>
          <p:cNvSpPr txBox="1"/>
          <p:nvPr/>
        </p:nvSpPr>
        <p:spPr>
          <a:xfrm>
            <a:off x="102141" y="2178734"/>
            <a:ext cx="4683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41A36"/>
                </a:solidFill>
              </a:rPr>
              <a:t>Introduce tradeoffs and assist with decision making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62803E3-2A0F-40D4-B0BC-F5145D74E2A6}"/>
              </a:ext>
            </a:extLst>
          </p:cNvPr>
          <p:cNvSpPr txBox="1">
            <a:spLocks/>
          </p:cNvSpPr>
          <p:nvPr/>
        </p:nvSpPr>
        <p:spPr>
          <a:xfrm>
            <a:off x="102140" y="1647264"/>
            <a:ext cx="4281771" cy="5314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Tradeoffs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A7A7B8-A81A-45D6-AF31-365A5DCA0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5" y="2734736"/>
            <a:ext cx="488307" cy="4883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EAB388-F3E3-4740-AFC8-5FDC6E8A1C32}"/>
              </a:ext>
            </a:extLst>
          </p:cNvPr>
          <p:cNvSpPr txBox="1"/>
          <p:nvPr/>
        </p:nvSpPr>
        <p:spPr>
          <a:xfrm>
            <a:off x="697882" y="2843366"/>
            <a:ext cx="3244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Asked the question: Connectivity west of Bardstown should…</a:t>
            </a:r>
          </a:p>
          <a:p>
            <a:endParaRPr lang="en-US" sz="1500" dirty="0"/>
          </a:p>
          <a:p>
            <a:r>
              <a:rPr lang="en-US" sz="1500" dirty="0"/>
              <a:t>Dots were placed on large boards with tick marks</a:t>
            </a:r>
          </a:p>
          <a:p>
            <a:endParaRPr lang="en-US" sz="1500" dirty="0"/>
          </a:p>
          <a:p>
            <a:r>
              <a:rPr lang="en-US" sz="1500" dirty="0"/>
              <a:t>Similar tradeoffs used in the MetroQuest Survey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24D35B-3C7E-4417-AFB1-111E0600F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8" y="3460508"/>
            <a:ext cx="488307" cy="4883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117309-AF48-4B67-80F3-0A27D7F5A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8" y="4186281"/>
            <a:ext cx="488307" cy="48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B562F-9CA1-491B-AD2B-0DEE1C9B4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067">
            <a:off x="7802995" y="3199062"/>
            <a:ext cx="1279607" cy="7748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923C34-5769-43B5-A54E-28312F45A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6011">
            <a:off x="7633202" y="1460975"/>
            <a:ext cx="1412297" cy="715973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1646DB38-3B66-40E2-B745-EBB85529E8F6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2037BF4-33E9-4841-9F05-146C13F29D2F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</p:spTree>
    <p:extLst>
      <p:ext uri="{BB962C8B-B14F-4D97-AF65-F5344CB8AC3E}">
        <p14:creationId xmlns:p14="http://schemas.microsoft.com/office/powerpoint/2010/main" val="35859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qassets.blob.core.windows.net/screenshots/2427_7454.png">
            <a:extLst>
              <a:ext uri="{FF2B5EF4-FFF2-40B4-BE49-F238E27FC236}">
                <a16:creationId xmlns:a16="http://schemas.microsoft.com/office/drawing/2014/main" id="{8DD559E1-CBE4-4BC7-9E66-94938CD70B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16" y="3505733"/>
            <a:ext cx="3012998" cy="2381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656E1D4-2BD3-4134-9443-1E97FB52CB9A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7E9301E-722E-4D62-BC68-8AF956E71432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9BBDDA8-8374-4851-A910-5985317C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" y="1657966"/>
            <a:ext cx="3222500" cy="495005"/>
          </a:xfrm>
        </p:spPr>
        <p:txBody>
          <a:bodyPr>
            <a:normAutofit/>
          </a:bodyPr>
          <a:lstStyle/>
          <a:p>
            <a:r>
              <a:rPr lang="en-US" sz="2100" dirty="0"/>
              <a:t>MetroQuest Survey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3401F6C-255A-43D2-96B5-4B3F7FE8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1" y="2152971"/>
            <a:ext cx="3923207" cy="17903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500" b="1" dirty="0"/>
              <a:t>Overview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Launched at Public Meeting #1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Established priorities, consider tradeoffs, and identified strong and weak places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Results considered in tandem with Public Meeting feedback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FE36F21-3854-4A86-B7FD-012370DE05DD}"/>
              </a:ext>
            </a:extLst>
          </p:cNvPr>
          <p:cNvSpPr>
            <a:spLocks/>
          </p:cNvSpPr>
          <p:nvPr/>
        </p:nvSpPr>
        <p:spPr bwMode="auto">
          <a:xfrm>
            <a:off x="281730" y="4085877"/>
            <a:ext cx="1388648" cy="274320"/>
          </a:xfrm>
          <a:prstGeom prst="roundRect">
            <a:avLst>
              <a:gd name="adj" fmla="val 22981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chemeClr val="bg1"/>
                </a:solidFill>
              </a:rPr>
              <a:t>357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AAF093F5-F078-4073-8770-5F4D6CDA5424}"/>
              </a:ext>
            </a:extLst>
          </p:cNvPr>
          <p:cNvSpPr>
            <a:spLocks/>
          </p:cNvSpPr>
          <p:nvPr/>
        </p:nvSpPr>
        <p:spPr bwMode="auto">
          <a:xfrm>
            <a:off x="281730" y="4767188"/>
            <a:ext cx="1388648" cy="274320"/>
          </a:xfrm>
          <a:prstGeom prst="roundRect">
            <a:avLst>
              <a:gd name="adj" fmla="val 22981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chemeClr val="bg1"/>
                </a:solidFill>
              </a:rPr>
              <a:t>377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E0792FF-2376-49D0-8433-029FEDED6026}"/>
              </a:ext>
            </a:extLst>
          </p:cNvPr>
          <p:cNvSpPr>
            <a:spLocks/>
          </p:cNvSpPr>
          <p:nvPr/>
        </p:nvSpPr>
        <p:spPr bwMode="auto">
          <a:xfrm>
            <a:off x="281730" y="4421919"/>
            <a:ext cx="1388648" cy="274320"/>
          </a:xfrm>
          <a:prstGeom prst="roundRect">
            <a:avLst>
              <a:gd name="adj" fmla="val 22981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100" dirty="0">
                <a:solidFill>
                  <a:schemeClr val="bg1"/>
                </a:solidFill>
              </a:rPr>
              <a:t>4,038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780EAA15-5358-4D7F-8EF7-6A0D7F7DDB9D}"/>
              </a:ext>
            </a:extLst>
          </p:cNvPr>
          <p:cNvSpPr>
            <a:spLocks/>
          </p:cNvSpPr>
          <p:nvPr/>
        </p:nvSpPr>
        <p:spPr bwMode="auto">
          <a:xfrm>
            <a:off x="1713390" y="4085877"/>
            <a:ext cx="1999561" cy="274320"/>
          </a:xfrm>
          <a:prstGeom prst="roundRect">
            <a:avLst>
              <a:gd name="adj" fmla="val 22981"/>
            </a:avLst>
          </a:prstGeom>
          <a:solidFill>
            <a:srgbClr val="841A36"/>
          </a:solidFill>
          <a:ln>
            <a:noFill/>
          </a:ln>
        </p:spPr>
        <p:txBody>
          <a:bodyPr lIns="34290" rIns="3429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participants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2432D31C-0885-46B6-A188-DE11E7C90B4D}"/>
              </a:ext>
            </a:extLst>
          </p:cNvPr>
          <p:cNvSpPr>
            <a:spLocks/>
          </p:cNvSpPr>
          <p:nvPr/>
        </p:nvSpPr>
        <p:spPr bwMode="auto">
          <a:xfrm>
            <a:off x="1713390" y="4767188"/>
            <a:ext cx="1999561" cy="274320"/>
          </a:xfrm>
          <a:prstGeom prst="roundRect">
            <a:avLst>
              <a:gd name="adj" fmla="val 22981"/>
            </a:avLst>
          </a:prstGeom>
          <a:solidFill>
            <a:srgbClr val="841A36"/>
          </a:solidFill>
          <a:ln>
            <a:noFill/>
          </a:ln>
        </p:spPr>
        <p:txBody>
          <a:bodyPr lIns="34290" rIns="3429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1"/>
                </a:solidFill>
              </a:rPr>
              <a:t>written comments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5DC1FA35-E9C2-4425-8548-BBB426800170}"/>
              </a:ext>
            </a:extLst>
          </p:cNvPr>
          <p:cNvSpPr>
            <a:spLocks/>
          </p:cNvSpPr>
          <p:nvPr/>
        </p:nvSpPr>
        <p:spPr bwMode="auto">
          <a:xfrm>
            <a:off x="1713390" y="4428348"/>
            <a:ext cx="1999561" cy="274320"/>
          </a:xfrm>
          <a:prstGeom prst="roundRect">
            <a:avLst>
              <a:gd name="adj" fmla="val 22981"/>
            </a:avLst>
          </a:prstGeom>
          <a:solidFill>
            <a:srgbClr val="841A36"/>
          </a:solidFill>
          <a:ln>
            <a:noFill/>
          </a:ln>
        </p:spPr>
        <p:txBody>
          <a:bodyPr lIns="34290" rIns="3429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1"/>
                </a:solidFill>
              </a:rPr>
              <a:t>individual data points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E2C0539C-E1F2-4875-A7B6-084313465B12}"/>
              </a:ext>
            </a:extLst>
          </p:cNvPr>
          <p:cNvSpPr>
            <a:spLocks/>
          </p:cNvSpPr>
          <p:nvPr/>
        </p:nvSpPr>
        <p:spPr bwMode="auto">
          <a:xfrm>
            <a:off x="281730" y="5111531"/>
            <a:ext cx="1388648" cy="274320"/>
          </a:xfrm>
          <a:prstGeom prst="roundRect">
            <a:avLst>
              <a:gd name="adj" fmla="val 22981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4/17</a:t>
            </a:r>
            <a:r>
              <a:rPr lang="en-US" altLang="en-US" sz="1350" dirty="0">
                <a:solidFill>
                  <a:schemeClr val="bg1"/>
                </a:solidFill>
              </a:rPr>
              <a:t> to </a:t>
            </a:r>
            <a:r>
              <a:rPr lang="en-US" altLang="en-US" sz="1800" dirty="0">
                <a:solidFill>
                  <a:schemeClr val="bg1"/>
                </a:solidFill>
              </a:rPr>
              <a:t>5/1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B38C5A-6CB2-49BD-8A7A-B9527F7CD6C7}"/>
              </a:ext>
            </a:extLst>
          </p:cNvPr>
          <p:cNvSpPr>
            <a:spLocks/>
          </p:cNvSpPr>
          <p:nvPr/>
        </p:nvSpPr>
        <p:spPr bwMode="auto">
          <a:xfrm>
            <a:off x="1713390" y="5111531"/>
            <a:ext cx="1999561" cy="274320"/>
          </a:xfrm>
          <a:prstGeom prst="roundRect">
            <a:avLst>
              <a:gd name="adj" fmla="val 22981"/>
            </a:avLst>
          </a:prstGeom>
          <a:solidFill>
            <a:srgbClr val="841A36"/>
          </a:solidFill>
          <a:ln>
            <a:noFill/>
          </a:ln>
        </p:spPr>
        <p:txBody>
          <a:bodyPr lIns="34290" rIns="3429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survey period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CC5B82-F228-486D-92BF-65B20AE657F9}"/>
              </a:ext>
            </a:extLst>
          </p:cNvPr>
          <p:cNvGrpSpPr/>
          <p:nvPr/>
        </p:nvGrpSpPr>
        <p:grpSpPr>
          <a:xfrm>
            <a:off x="4417335" y="1657965"/>
            <a:ext cx="3961352" cy="1671506"/>
            <a:chOff x="5571728" y="1582786"/>
            <a:chExt cx="5281802" cy="222867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6B48C27-68C6-42E8-B112-52F8CCCA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990" y="1582786"/>
              <a:ext cx="593671" cy="65107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B6FAD2-5B40-4ABC-9FD1-675A73FADD13}"/>
                </a:ext>
              </a:extLst>
            </p:cNvPr>
            <p:cNvSpPr txBox="1"/>
            <p:nvPr/>
          </p:nvSpPr>
          <p:spPr>
            <a:xfrm>
              <a:off x="6228065" y="1727627"/>
              <a:ext cx="4625465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Safety ranked as top priority followed by Travel Time and Connectivity</a:t>
              </a:r>
            </a:p>
            <a:p>
              <a:endParaRPr lang="en-US" sz="1500" dirty="0"/>
            </a:p>
            <a:p>
              <a:r>
                <a:rPr lang="en-US" sz="1500" dirty="0"/>
                <a:t>Provide alternatives for regional traffic</a:t>
              </a:r>
            </a:p>
            <a:p>
              <a:endParaRPr lang="en-US" sz="1500" dirty="0"/>
            </a:p>
            <a:p>
              <a:r>
                <a:rPr lang="en-US" sz="1500" dirty="0"/>
                <a:t>Focus on smaller projects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8399BDA-2623-4071-9524-3F32593A1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28" y="2550483"/>
              <a:ext cx="593671" cy="65107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373ADE8-409F-44A8-B7B5-C9C9BE658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28" y="3160384"/>
              <a:ext cx="593671" cy="651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7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F7CA33C-BA93-4182-9A8C-6B3CFEA0A1BD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+mj-lt"/>
              </a:rPr>
              <a:t>Case Study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D31A694-CE7F-4A97-8EF8-DB0C613156DB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+mj-lt"/>
              </a:rPr>
              <a:t>Western Bardstown Connectivity Study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B95D68-D48D-45B2-B840-4E3896C656D4}"/>
              </a:ext>
            </a:extLst>
          </p:cNvPr>
          <p:cNvGrpSpPr/>
          <p:nvPr/>
        </p:nvGrpSpPr>
        <p:grpSpPr>
          <a:xfrm>
            <a:off x="102141" y="1676011"/>
            <a:ext cx="2750198" cy="685800"/>
            <a:chOff x="0" y="0"/>
            <a:chExt cx="3666931" cy="914400"/>
          </a:xfrm>
        </p:grpSpPr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816F25BA-8DC7-4FF5-9AE1-D378BF4E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1440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Get the right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people talking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3B1499-0E24-43FD-AFCC-BA8947607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1236" cy="9144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B9F844-5C29-40E1-948C-0598CAEAF9D9}"/>
              </a:ext>
            </a:extLst>
          </p:cNvPr>
          <p:cNvGrpSpPr/>
          <p:nvPr/>
        </p:nvGrpSpPr>
        <p:grpSpPr>
          <a:xfrm>
            <a:off x="102141" y="2666197"/>
            <a:ext cx="2750198" cy="685800"/>
            <a:chOff x="0" y="914400"/>
            <a:chExt cx="3666931" cy="914400"/>
          </a:xfrm>
        </p:grpSpPr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AC1C82DC-AB7A-4A6D-A37E-69E2889A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990289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Generate ideas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2D9C12-FC94-45FF-A155-33A92B647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911236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A45F48-B420-4BAC-8CB2-09D81EF86E91}"/>
              </a:ext>
            </a:extLst>
          </p:cNvPr>
          <p:cNvGrpSpPr/>
          <p:nvPr/>
        </p:nvGrpSpPr>
        <p:grpSpPr>
          <a:xfrm>
            <a:off x="102139" y="3656383"/>
            <a:ext cx="2750198" cy="685800"/>
            <a:chOff x="0" y="1924308"/>
            <a:chExt cx="3666931" cy="914400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E4A4D87B-968A-4BF6-821A-90D6DEB05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2015748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Synthesize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outcomes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521A63A-8453-4B78-9D87-1C7BA20D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24308"/>
              <a:ext cx="911236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95DDC7-7F89-4512-A032-0C9303F96BC1}"/>
              </a:ext>
            </a:extLst>
          </p:cNvPr>
          <p:cNvGrpSpPr/>
          <p:nvPr/>
        </p:nvGrpSpPr>
        <p:grpSpPr>
          <a:xfrm>
            <a:off x="99766" y="4646102"/>
            <a:ext cx="2752571" cy="685800"/>
            <a:chOff x="-3164" y="2845763"/>
            <a:chExt cx="3670095" cy="914400"/>
          </a:xfrm>
        </p:grpSpPr>
        <p:sp>
          <p:nvSpPr>
            <p:cNvPr id="24" name="Title 2">
              <a:extLst>
                <a:ext uri="{FF2B5EF4-FFF2-40B4-BE49-F238E27FC236}">
                  <a16:creationId xmlns:a16="http://schemas.microsoft.com/office/drawing/2014/main" id="{1105F723-81E1-42BB-84BB-E91D8CE8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9" y="2914597"/>
              <a:ext cx="3469852" cy="731520"/>
            </a:xfrm>
            <a:prstGeom prst="roundRect">
              <a:avLst>
                <a:gd name="adj" fmla="val 31292"/>
              </a:avLst>
            </a:prstGeom>
            <a:solidFill>
              <a:srgbClr val="7999AC"/>
            </a:solidFill>
            <a:ln w="285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429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Communicate </a:t>
              </a:r>
              <a:b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process </a:t>
              </a:r>
              <a:r>
                <a:rPr lang="en-US" altLang="en-US" sz="1650" u="sng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and</a:t>
              </a:r>
              <a:r>
                <a:rPr lang="en-US" altLang="en-US" sz="1650" dirty="0">
                  <a:solidFill>
                    <a:prstClr val="white"/>
                  </a:solidFill>
                  <a:latin typeface="+mj-lt"/>
                  <a:cs typeface="Calibri" panose="020F0502020204030204" pitchFamily="34" charset="0"/>
                </a:rPr>
                <a:t> results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9217A4-8B23-45B6-86B1-8D9C7981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4" y="2845763"/>
              <a:ext cx="914400" cy="914400"/>
            </a:xfrm>
            <a:prstGeom prst="rect">
              <a:avLst/>
            </a:prstGeom>
          </p:spPr>
        </p:pic>
      </p:grp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E3ECD208-1FBD-480C-B107-8FF053B28EA8}"/>
              </a:ext>
            </a:extLst>
          </p:cNvPr>
          <p:cNvSpPr/>
          <p:nvPr/>
        </p:nvSpPr>
        <p:spPr>
          <a:xfrm>
            <a:off x="2940513" y="1744592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99832A3-1190-4E0D-BB29-46B2B02CB1A7}"/>
              </a:ext>
            </a:extLst>
          </p:cNvPr>
          <p:cNvSpPr/>
          <p:nvPr/>
        </p:nvSpPr>
        <p:spPr>
          <a:xfrm>
            <a:off x="3147941" y="1744591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297C7542-F95A-40EE-9A59-FC79512E013D}"/>
              </a:ext>
            </a:extLst>
          </p:cNvPr>
          <p:cNvSpPr/>
          <p:nvPr/>
        </p:nvSpPr>
        <p:spPr>
          <a:xfrm>
            <a:off x="3355369" y="1744591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0A85632D-4416-4B1E-96EF-38D4D059D09D}"/>
              </a:ext>
            </a:extLst>
          </p:cNvPr>
          <p:cNvSpPr/>
          <p:nvPr/>
        </p:nvSpPr>
        <p:spPr>
          <a:xfrm>
            <a:off x="2940513" y="2723114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22E62BFE-5935-450A-AF5F-5055D1D5634E}"/>
              </a:ext>
            </a:extLst>
          </p:cNvPr>
          <p:cNvSpPr/>
          <p:nvPr/>
        </p:nvSpPr>
        <p:spPr>
          <a:xfrm>
            <a:off x="3147941" y="2723114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C82C25E-C2B3-4B11-9048-5251F5239E5A}"/>
              </a:ext>
            </a:extLst>
          </p:cNvPr>
          <p:cNvSpPr/>
          <p:nvPr/>
        </p:nvSpPr>
        <p:spPr>
          <a:xfrm>
            <a:off x="3355369" y="2723114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5A581667-56DF-4262-B3B6-5D47B2CE633C}"/>
              </a:ext>
            </a:extLst>
          </p:cNvPr>
          <p:cNvSpPr/>
          <p:nvPr/>
        </p:nvSpPr>
        <p:spPr>
          <a:xfrm>
            <a:off x="2940513" y="3724964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2A137E39-0E58-45A4-89B6-D448DAF61474}"/>
              </a:ext>
            </a:extLst>
          </p:cNvPr>
          <p:cNvSpPr/>
          <p:nvPr/>
        </p:nvSpPr>
        <p:spPr>
          <a:xfrm>
            <a:off x="3147941" y="3724963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C2CEA0A1-F63F-4FF1-B4C3-9BD5A5187207}"/>
              </a:ext>
            </a:extLst>
          </p:cNvPr>
          <p:cNvSpPr/>
          <p:nvPr/>
        </p:nvSpPr>
        <p:spPr>
          <a:xfrm>
            <a:off x="3355369" y="3724963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43714A51-37A8-4DA7-9D8E-33FD8D074400}"/>
              </a:ext>
            </a:extLst>
          </p:cNvPr>
          <p:cNvSpPr/>
          <p:nvPr/>
        </p:nvSpPr>
        <p:spPr>
          <a:xfrm>
            <a:off x="2940513" y="4703486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7C5326C7-BB67-4469-A094-551F60BDE302}"/>
              </a:ext>
            </a:extLst>
          </p:cNvPr>
          <p:cNvSpPr/>
          <p:nvPr/>
        </p:nvSpPr>
        <p:spPr>
          <a:xfrm>
            <a:off x="3147941" y="4703486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2E5DB271-812E-4EE8-9365-DC1724B2B919}"/>
              </a:ext>
            </a:extLst>
          </p:cNvPr>
          <p:cNvSpPr/>
          <p:nvPr/>
        </p:nvSpPr>
        <p:spPr>
          <a:xfrm>
            <a:off x="3355369" y="4703486"/>
            <a:ext cx="414857" cy="548640"/>
          </a:xfrm>
          <a:prstGeom prst="chevron">
            <a:avLst>
              <a:gd name="adj" fmla="val 61497"/>
            </a:avLst>
          </a:prstGeom>
          <a:solidFill>
            <a:srgbClr val="84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E0A8F3-6CC5-4B19-B582-344978493C02}"/>
              </a:ext>
            </a:extLst>
          </p:cNvPr>
          <p:cNvSpPr txBox="1"/>
          <p:nvPr/>
        </p:nvSpPr>
        <p:spPr>
          <a:xfrm>
            <a:off x="3914492" y="1743220"/>
            <a:ext cx="4893020" cy="550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/>
              <a:t>Targeted outreach to stakeholders and elected officials in addition to public meetings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4E4DB-A852-47C1-8962-F662041A45D1}"/>
              </a:ext>
            </a:extLst>
          </p:cNvPr>
          <p:cNvSpPr txBox="1"/>
          <p:nvPr/>
        </p:nvSpPr>
        <p:spPr>
          <a:xfrm>
            <a:off x="3914492" y="2734091"/>
            <a:ext cx="4704690" cy="550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/>
              <a:t>Designed and executed a multilayered interactive engagement strategy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2AEDBA-342F-4571-9F83-E1637DF1E972}"/>
              </a:ext>
            </a:extLst>
          </p:cNvPr>
          <p:cNvSpPr txBox="1"/>
          <p:nvPr/>
        </p:nvSpPr>
        <p:spPr>
          <a:xfrm>
            <a:off x="3914492" y="3727224"/>
            <a:ext cx="4704690" cy="550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/>
              <a:t>Blended results from engagement platforms and used results to inform evaluation criteria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9F2309-3D3A-4EE6-ADD2-2496F5F23B99}"/>
              </a:ext>
            </a:extLst>
          </p:cNvPr>
          <p:cNvSpPr txBox="1"/>
          <p:nvPr/>
        </p:nvSpPr>
        <p:spPr>
          <a:xfrm>
            <a:off x="3914491" y="4717673"/>
            <a:ext cx="5106712" cy="550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dirty="0"/>
              <a:t>Public Meeting #2 to include a “What We Heard” station and show how this information was used to narrow the list of potential corridors</a:t>
            </a:r>
          </a:p>
        </p:txBody>
      </p:sp>
    </p:spTree>
    <p:extLst>
      <p:ext uri="{BB962C8B-B14F-4D97-AF65-F5344CB8AC3E}">
        <p14:creationId xmlns:p14="http://schemas.microsoft.com/office/powerpoint/2010/main" val="3896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1D6678-A613-4EAB-9AE1-6B0EE78AAB37}"/>
              </a:ext>
            </a:extLst>
          </p:cNvPr>
          <p:cNvSpPr txBox="1"/>
          <p:nvPr/>
        </p:nvSpPr>
        <p:spPr>
          <a:xfrm>
            <a:off x="-148590" y="1035770"/>
            <a:ext cx="3219782" cy="592767"/>
          </a:xfrm>
          <a:prstGeom prst="roundRect">
            <a:avLst>
              <a:gd name="adj" fmla="val 28237"/>
            </a:avLst>
          </a:prstGeom>
          <a:solidFill>
            <a:srgbClr val="343741"/>
          </a:solidFill>
          <a:ln w="19050">
            <a:noFill/>
          </a:ln>
        </p:spPr>
        <p:txBody>
          <a:bodyPr wrap="square" lIns="205740" rtlCol="0" anchor="ctr"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Best Practices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7EC8D9-BE5A-4938-8D47-7087566965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b="13888"/>
          <a:stretch/>
        </p:blipFill>
        <p:spPr bwMode="auto">
          <a:xfrm rot="5400000">
            <a:off x="4672311" y="1532443"/>
            <a:ext cx="5143500" cy="3793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9F7D55-58F1-42A9-9843-5EFB048E482D}"/>
              </a:ext>
            </a:extLst>
          </p:cNvPr>
          <p:cNvSpPr/>
          <p:nvPr/>
        </p:nvSpPr>
        <p:spPr>
          <a:xfrm>
            <a:off x="3886200" y="857250"/>
            <a:ext cx="5254420" cy="5143501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188" y="886384"/>
            <a:ext cx="5905432" cy="89154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841A36"/>
                </a:solidFill>
              </a:rPr>
              <a:t>Actionable Input | Ongoing Participation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195435" y="1807058"/>
            <a:ext cx="8461868" cy="35347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Leverage diversity of opinion but don’t demand consensus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Put outreach data on par with technical data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Establish goals and targets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Align activities with planning themes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Show participants the influence of their participation</a:t>
            </a:r>
          </a:p>
          <a:p>
            <a:pPr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2400" dirty="0"/>
              <a:t>Know your </a:t>
            </a:r>
            <a:r>
              <a:rPr lang="en-US" sz="2400" u="sng" dirty="0">
                <a:solidFill>
                  <a:srgbClr val="841A36"/>
                </a:solidFill>
              </a:rPr>
              <a:t>Participant Acquisition Cost </a:t>
            </a:r>
          </a:p>
        </p:txBody>
      </p:sp>
    </p:spTree>
    <p:extLst>
      <p:ext uri="{BB962C8B-B14F-4D97-AF65-F5344CB8AC3E}">
        <p14:creationId xmlns:p14="http://schemas.microsoft.com/office/powerpoint/2010/main" val="22121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B27B01-B68D-4991-8B68-7C7A2AD1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97757"/>
            <a:ext cx="3429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841A36"/>
                </a:solidFill>
              </a:rPr>
              <a:t>One Word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669427-815E-4A39-A3C1-04B90B67A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1"/>
          <a:stretch/>
        </p:blipFill>
        <p:spPr>
          <a:xfrm rot="389360">
            <a:off x="4336439" y="1072302"/>
            <a:ext cx="3050819" cy="4771334"/>
          </a:xfr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8F91B11-10C6-4AE9-9F25-4475A9EB82DA}"/>
              </a:ext>
            </a:extLst>
          </p:cNvPr>
          <p:cNvSpPr>
            <a:spLocks/>
          </p:cNvSpPr>
          <p:nvPr/>
        </p:nvSpPr>
        <p:spPr bwMode="auto">
          <a:xfrm>
            <a:off x="-163995" y="1071728"/>
            <a:ext cx="3592994" cy="548640"/>
          </a:xfrm>
          <a:prstGeom prst="roundRect">
            <a:avLst>
              <a:gd name="adj" fmla="val 31292"/>
            </a:avLst>
          </a:prstGeom>
          <a:solidFill>
            <a:schemeClr val="tx2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240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Take a moment…</a:t>
            </a:r>
            <a:endParaRPr lang="en-US" altLang="en-US" sz="2100" dirty="0">
              <a:solidFill>
                <a:prstClr val="white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157A2-5D49-4176-8ECE-F01DFEE0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7099"/>
          <a:stretch/>
        </p:blipFill>
        <p:spPr>
          <a:xfrm>
            <a:off x="-1357459" y="857250"/>
            <a:ext cx="685799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1C17E6-FCBA-484A-9C99-CF3675B67ED5}"/>
              </a:ext>
            </a:extLst>
          </p:cNvPr>
          <p:cNvSpPr/>
          <p:nvPr/>
        </p:nvSpPr>
        <p:spPr>
          <a:xfrm>
            <a:off x="-1357460" y="857250"/>
            <a:ext cx="6858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Bryant Pr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0540" y="1872929"/>
            <a:ext cx="3643460" cy="215289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Thank you!</a:t>
            </a:r>
          </a:p>
        </p:txBody>
      </p:sp>
      <p:pic>
        <p:nvPicPr>
          <p:cNvPr id="88" name="Picture 5" descr="H:\Temp\Logo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791" y="4853668"/>
            <a:ext cx="2135766" cy="4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1512" y="5370300"/>
            <a:ext cx="2328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www.kimley-horn.com</a:t>
            </a:r>
          </a:p>
        </p:txBody>
      </p:sp>
    </p:spTree>
    <p:extLst>
      <p:ext uri="{BB962C8B-B14F-4D97-AF65-F5344CB8AC3E}">
        <p14:creationId xmlns:p14="http://schemas.microsoft.com/office/powerpoint/2010/main" val="35117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B833-79E3-4160-9163-928E0B539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r="14853" b="11938"/>
          <a:stretch/>
        </p:blipFill>
        <p:spPr>
          <a:xfrm>
            <a:off x="-137161" y="857250"/>
            <a:ext cx="9281161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46A86-E422-488E-B03D-69DAFB7169C9}"/>
              </a:ext>
            </a:extLst>
          </p:cNvPr>
          <p:cNvGrpSpPr/>
          <p:nvPr/>
        </p:nvGrpSpPr>
        <p:grpSpPr>
          <a:xfrm>
            <a:off x="4846320" y="957941"/>
            <a:ext cx="4206240" cy="4942119"/>
            <a:chOff x="6644640" y="238027"/>
            <a:chExt cx="5373573" cy="6381947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6644640" y="238027"/>
              <a:ext cx="5373573" cy="6381947"/>
            </a:xfrm>
            <a:prstGeom prst="roundRect">
              <a:avLst>
                <a:gd name="adj" fmla="val 7611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rtlCol="0" anchor="ctr"/>
            <a:lstStyle/>
            <a:p>
              <a:pPr>
                <a:spcBef>
                  <a:spcPts val="1350"/>
                </a:spcBef>
                <a:spcAft>
                  <a:spcPts val="1350"/>
                </a:spcAft>
                <a:defRPr/>
              </a:pPr>
              <a:r>
                <a:rPr lang="en-US" sz="2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We can make better places by creating better transportation choices.</a:t>
              </a:r>
            </a:p>
            <a:p>
              <a:pPr>
                <a:spcBef>
                  <a:spcPts val="1350"/>
                </a:spcBef>
                <a:spcAft>
                  <a:spcPts val="1350"/>
                </a:spcAft>
                <a:defRPr/>
              </a:pPr>
              <a:r>
                <a:rPr lang="en-US" sz="2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There is value in the voices of strategic stakeholders and everyday citizens.</a:t>
              </a:r>
            </a:p>
            <a:p>
              <a:pPr>
                <a:spcBef>
                  <a:spcPts val="1350"/>
                </a:spcBef>
                <a:spcAft>
                  <a:spcPts val="1350"/>
                </a:spcAft>
                <a:defRPr/>
              </a:pPr>
              <a:r>
                <a:rPr lang="en-US" sz="2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Current plans can be a starting point for future strategies. </a:t>
              </a:r>
            </a:p>
            <a:p>
              <a:pPr>
                <a:spcBef>
                  <a:spcPts val="1350"/>
                </a:spcBef>
                <a:spcAft>
                  <a:spcPts val="1350"/>
                </a:spcAft>
                <a:defRPr/>
              </a:pPr>
              <a:r>
                <a:rPr lang="en-US" sz="21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The process should include ways to determine if you’re on the right track—now and later.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6879200" y="1927920"/>
              <a:ext cx="4818693" cy="0"/>
            </a:xfrm>
            <a:prstGeom prst="line">
              <a:avLst/>
            </a:prstGeom>
            <a:ln w="76200" cap="rnd">
              <a:solidFill>
                <a:srgbClr val="841A3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6879200" y="3637721"/>
              <a:ext cx="4818693" cy="0"/>
            </a:xfrm>
            <a:prstGeom prst="line">
              <a:avLst/>
            </a:prstGeom>
            <a:ln w="76200" cap="rnd">
              <a:solidFill>
                <a:srgbClr val="841A3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6879200" y="4947190"/>
              <a:ext cx="4818693" cy="0"/>
            </a:xfrm>
            <a:prstGeom prst="line">
              <a:avLst/>
            </a:prstGeom>
            <a:ln w="76200" cap="rnd">
              <a:solidFill>
                <a:srgbClr val="841A3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0380" y="1035770"/>
            <a:ext cx="4118963" cy="592767"/>
          </a:xfrm>
          <a:prstGeom prst="roundRect">
            <a:avLst/>
          </a:prstGeom>
          <a:solidFill>
            <a:srgbClr val="841A3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Things we can agree on.</a:t>
            </a:r>
          </a:p>
        </p:txBody>
      </p:sp>
    </p:spTree>
    <p:extLst>
      <p:ext uri="{BB962C8B-B14F-4D97-AF65-F5344CB8AC3E}">
        <p14:creationId xmlns:p14="http://schemas.microsoft.com/office/powerpoint/2010/main" val="19851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ubik's cube">
            <a:extLst>
              <a:ext uri="{FF2B5EF4-FFF2-40B4-BE49-F238E27FC236}">
                <a16:creationId xmlns:a16="http://schemas.microsoft.com/office/drawing/2014/main" id="{7291AC6D-4D42-4789-8AAD-0210BE9EF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t="22262" r="25228" b="16879"/>
          <a:stretch/>
        </p:blipFill>
        <p:spPr bwMode="auto">
          <a:xfrm>
            <a:off x="5419020" y="1820666"/>
            <a:ext cx="3553530" cy="35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BC7E1B-EFFA-4663-8B81-5FF826EBF6BE}"/>
              </a:ext>
            </a:extLst>
          </p:cNvPr>
          <p:cNvSpPr/>
          <p:nvPr/>
        </p:nvSpPr>
        <p:spPr>
          <a:xfrm>
            <a:off x="585300" y="2124916"/>
            <a:ext cx="5004340" cy="3393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How do we engage the “middle”?</a:t>
            </a:r>
          </a:p>
          <a:p>
            <a:pPr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How do we deal with competing interests?</a:t>
            </a:r>
          </a:p>
          <a:p>
            <a:pPr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How do we determine if we’re on </a:t>
            </a:r>
            <a:b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right track?</a:t>
            </a:r>
          </a:p>
          <a:p>
            <a:pPr>
              <a:spcBef>
                <a:spcPts val="1350"/>
              </a:spcBef>
              <a:spcAft>
                <a:spcPts val="1350"/>
              </a:spcAft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How do maintain momentum throughout the project…and beyond?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80" y="1035770"/>
            <a:ext cx="4118963" cy="592767"/>
          </a:xfrm>
          <a:prstGeom prst="roundRect">
            <a:avLst/>
          </a:prstGeom>
          <a:solidFill>
            <a:srgbClr val="841A3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Things that challenge 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81298-440E-468D-948D-8EEFA8C13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1820667"/>
            <a:ext cx="775811" cy="775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20F178-BC0A-49D6-80EF-9233C63AA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2494210"/>
            <a:ext cx="775811" cy="7758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159F2-0078-47F8-B7CA-92FC93869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3167752"/>
            <a:ext cx="775811" cy="775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7E4279-3B35-40D3-8CA2-08DABDF2C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" y="4126932"/>
            <a:ext cx="775811" cy="7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F76B777-7207-4B75-9839-4AAB3E9ED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506467"/>
              </p:ext>
            </p:extLst>
          </p:nvPr>
        </p:nvGraphicFramePr>
        <p:xfrm>
          <a:off x="-1" y="932220"/>
          <a:ext cx="3538769" cy="516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115E6CC8-73F9-4422-9358-07F07B96BD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71" y="4823369"/>
            <a:ext cx="1493229" cy="11913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85183-6590-421E-AFFE-9C43938BC2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r="21635"/>
          <a:stretch/>
        </p:blipFill>
        <p:spPr>
          <a:xfrm>
            <a:off x="7726465" y="1629262"/>
            <a:ext cx="1417535" cy="1599536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DCD0FE07-9F13-40FB-977E-48EB5319F205}"/>
              </a:ext>
            </a:extLst>
          </p:cNvPr>
          <p:cNvSpPr>
            <a:spLocks/>
          </p:cNvSpPr>
          <p:nvPr/>
        </p:nvSpPr>
        <p:spPr bwMode="auto">
          <a:xfrm>
            <a:off x="102141" y="965461"/>
            <a:ext cx="8919062" cy="548640"/>
          </a:xfrm>
          <a:prstGeom prst="roundRect">
            <a:avLst>
              <a:gd name="adj" fmla="val 23745"/>
            </a:avLst>
          </a:prstGeom>
          <a:solidFill>
            <a:srgbClr val="841A3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2700" dirty="0">
                <a:solidFill>
                  <a:prstClr val="white"/>
                </a:solidFill>
                <a:latin typeface="Calibri Light" panose="020F0302020204030204" pitchFamily="34" charset="0"/>
              </a:rPr>
              <a:t>Engagement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A7A49A2-67BE-4B52-92C4-1BBD3D3230B1}"/>
              </a:ext>
            </a:extLst>
          </p:cNvPr>
          <p:cNvSpPr>
            <a:spLocks/>
          </p:cNvSpPr>
          <p:nvPr/>
        </p:nvSpPr>
        <p:spPr bwMode="auto">
          <a:xfrm>
            <a:off x="2320290" y="1053331"/>
            <a:ext cx="6700914" cy="36998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Awareness     |     Visioning     |     Accountability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17619-88D7-4C1E-9E2F-716212C5C3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"/>
          <a:stretch/>
        </p:blipFill>
        <p:spPr>
          <a:xfrm>
            <a:off x="6758392" y="3228796"/>
            <a:ext cx="2385608" cy="1665406"/>
          </a:xfrm>
          <a:prstGeom prst="rect">
            <a:avLst/>
          </a:prstGeom>
        </p:spPr>
      </p:pic>
      <p:pic>
        <p:nvPicPr>
          <p:cNvPr id="5" name="Picture 4" descr="K:\CHL_PRJ\012037011_AshevilleMMTP\Photos\2014.10.25_Symposium1\StreetBuilder\DSC06946.JPG">
            <a:extLst>
              <a:ext uri="{FF2B5EF4-FFF2-40B4-BE49-F238E27FC236}">
                <a16:creationId xmlns:a16="http://schemas.microsoft.com/office/drawing/2014/main" id="{C03500D9-A7DC-476E-8020-9640E8089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r="15508" b="28435"/>
          <a:stretch/>
        </p:blipFill>
        <p:spPr bwMode="auto">
          <a:xfrm>
            <a:off x="4643058" y="1629261"/>
            <a:ext cx="3169797" cy="16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BEA99-4DD0-4E8A-BF52-A8003FCCD2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0"/>
          <a:stretch/>
        </p:blipFill>
        <p:spPr>
          <a:xfrm>
            <a:off x="3540057" y="1611340"/>
            <a:ext cx="2206002" cy="1670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A714E-7EC7-4C13-82D4-B2F1C68EB17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1056" r="10631" b="27275"/>
          <a:stretch/>
        </p:blipFill>
        <p:spPr>
          <a:xfrm>
            <a:off x="3538770" y="4850176"/>
            <a:ext cx="1948120" cy="115057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9A0E3E9-0523-4C0E-86F8-7913225A1AC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9386" r="11277" b="45209"/>
          <a:stretch/>
        </p:blipFill>
        <p:spPr bwMode="auto">
          <a:xfrm>
            <a:off x="3538770" y="3246683"/>
            <a:ext cx="3405453" cy="164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:\RAL_TPTO\_Planning\0_Marketing\CAMPO\2014.11_Southeast Area Study\Images\Proposal Graphics\DSC06966.JPG">
            <a:extLst>
              <a:ext uri="{FF2B5EF4-FFF2-40B4-BE49-F238E27FC236}">
                <a16:creationId xmlns:a16="http://schemas.microsoft.com/office/drawing/2014/main" id="{C8B08340-59EF-45F6-84AE-013509F0C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6" t="33398" r="23665" b="45751"/>
          <a:stretch/>
        </p:blipFill>
        <p:spPr bwMode="auto">
          <a:xfrm>
            <a:off x="5147841" y="4883598"/>
            <a:ext cx="2502931" cy="11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9742832"/>
              </p:ext>
            </p:extLst>
          </p:nvPr>
        </p:nvGraphicFramePr>
        <p:xfrm>
          <a:off x="92869" y="1714500"/>
          <a:ext cx="890188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30630" y="4286250"/>
            <a:ext cx="4081463" cy="8572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r" defTabSz="685800">
              <a:defRPr/>
            </a:pPr>
            <a:r>
              <a:rPr lang="en-US" sz="2100" i="1" dirty="0">
                <a:latin typeface="+mj-lt"/>
              </a:rPr>
              <a:t>Competing priorities</a:t>
            </a:r>
          </a:p>
          <a:p>
            <a:pPr algn="r" defTabSz="685800">
              <a:defRPr/>
            </a:pPr>
            <a:r>
              <a:rPr lang="en-US" sz="2100" i="1" dirty="0">
                <a:latin typeface="+mj-lt"/>
              </a:rPr>
              <a:t>Limited transportation dollars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19350"/>
            <a:ext cx="447294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C9C3A-7953-4755-A8F4-A1EC5147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78" y="1212252"/>
            <a:ext cx="7886700" cy="661596"/>
          </a:xfrm>
        </p:spPr>
        <p:txBody>
          <a:bodyPr>
            <a:normAutofit/>
          </a:bodyPr>
          <a:lstStyle/>
          <a:p>
            <a:r>
              <a:rPr lang="en-US" sz="3600" dirty="0"/>
              <a:t>Conventional Approach (solving for “x”)</a:t>
            </a:r>
          </a:p>
        </p:txBody>
      </p:sp>
    </p:spTree>
    <p:extLst>
      <p:ext uri="{BB962C8B-B14F-4D97-AF65-F5344CB8AC3E}">
        <p14:creationId xmlns:p14="http://schemas.microsoft.com/office/powerpoint/2010/main" val="14469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9690703"/>
              </p:ext>
            </p:extLst>
          </p:nvPr>
        </p:nvGraphicFramePr>
        <p:xfrm>
          <a:off x="92869" y="1714500"/>
          <a:ext cx="890188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Brace 6"/>
          <p:cNvSpPr/>
          <p:nvPr/>
        </p:nvSpPr>
        <p:spPr>
          <a:xfrm rot="5400000">
            <a:off x="2005183" y="307011"/>
            <a:ext cx="600075" cy="4424703"/>
          </a:xfrm>
          <a:prstGeom prst="leftBrace">
            <a:avLst>
              <a:gd name="adj1" fmla="val 39291"/>
              <a:gd name="adj2" fmla="val 50230"/>
            </a:avLst>
          </a:prstGeom>
          <a:ln w="44450">
            <a:solidFill>
              <a:srgbClr val="799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 dirty="0">
              <a:solidFill>
                <a:srgbClr val="1F3864"/>
              </a:solidFill>
              <a:latin typeface="Tw Cen MT" panose="020B0602020104020603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17572" y="4379465"/>
            <a:ext cx="0" cy="818966"/>
          </a:xfrm>
          <a:prstGeom prst="line">
            <a:avLst/>
          </a:prstGeom>
          <a:ln w="38100">
            <a:solidFill>
              <a:srgbClr val="343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>
            <a:spLocks/>
          </p:cNvSpPr>
          <p:nvPr/>
        </p:nvSpPr>
        <p:spPr bwMode="auto">
          <a:xfrm>
            <a:off x="4669627" y="4559704"/>
            <a:ext cx="2461361" cy="458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878A8F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US" altLang="en-US" sz="1800" i="1" dirty="0">
                <a:solidFill>
                  <a:srgbClr val="878A8F"/>
                </a:solidFill>
                <a:latin typeface="+mj-lt"/>
              </a:rPr>
              <a:t>Project Execution</a:t>
            </a:r>
          </a:p>
        </p:txBody>
      </p:sp>
      <p:sp>
        <p:nvSpPr>
          <p:cNvPr id="9" name="Title 2"/>
          <p:cNvSpPr>
            <a:spLocks/>
          </p:cNvSpPr>
          <p:nvPr/>
        </p:nvSpPr>
        <p:spPr bwMode="auto">
          <a:xfrm>
            <a:off x="386179" y="4559704"/>
            <a:ext cx="3960623" cy="4584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841A36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spcBef>
                <a:spcPct val="0"/>
              </a:spcBef>
              <a:buNone/>
              <a:defRPr/>
            </a:pPr>
            <a:r>
              <a:rPr lang="en-US" altLang="en-US" sz="1800" i="1" dirty="0">
                <a:solidFill>
                  <a:schemeClr val="tx1"/>
                </a:solidFill>
                <a:latin typeface="+mj-lt"/>
              </a:rPr>
              <a:t>Project Development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62FCAA-1608-47BA-80E4-C997E9C2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78" y="1212252"/>
            <a:ext cx="7886700" cy="661596"/>
          </a:xfrm>
        </p:spPr>
        <p:txBody>
          <a:bodyPr>
            <a:normAutofit/>
          </a:bodyPr>
          <a:lstStyle/>
          <a:p>
            <a:r>
              <a:rPr lang="en-US" sz="3600" dirty="0"/>
              <a:t>Progressive Approach</a:t>
            </a:r>
          </a:p>
        </p:txBody>
      </p:sp>
    </p:spTree>
    <p:extLst>
      <p:ext uri="{BB962C8B-B14F-4D97-AF65-F5344CB8AC3E}">
        <p14:creationId xmlns:p14="http://schemas.microsoft.com/office/powerpoint/2010/main" val="1801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E4BAB-DC12-43FD-97F7-C1982D30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" y="2179911"/>
            <a:ext cx="1687016" cy="16928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9B6AB-9521-4A53-8899-F92C6BB3149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45" y="2179912"/>
            <a:ext cx="1687017" cy="169287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DEF6B4D-A760-4340-91AA-DF4A04D8362E}"/>
              </a:ext>
            </a:extLst>
          </p:cNvPr>
          <p:cNvSpPr>
            <a:spLocks/>
          </p:cNvSpPr>
          <p:nvPr/>
        </p:nvSpPr>
        <p:spPr bwMode="auto">
          <a:xfrm>
            <a:off x="98531" y="3874087"/>
            <a:ext cx="2057841" cy="677150"/>
          </a:xfrm>
          <a:prstGeom prst="roundRect">
            <a:avLst>
              <a:gd name="adj" fmla="val 22318"/>
            </a:avLst>
          </a:prstGeom>
          <a:solidFill>
            <a:srgbClr val="7999AC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Get the right </a:t>
            </a:r>
            <a:r>
              <a:rPr lang="en-US" altLang="en-US" sz="1650" dirty="0" smtClean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en-US" altLang="en-US" sz="1650" dirty="0" smtClean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</a:br>
            <a:r>
              <a:rPr lang="en-US" altLang="en-US" sz="1650" dirty="0" smtClean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people </a:t>
            </a: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talking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A5A158-E6DA-4F13-B8B3-0ED88827E134}"/>
              </a:ext>
            </a:extLst>
          </p:cNvPr>
          <p:cNvSpPr>
            <a:spLocks/>
          </p:cNvSpPr>
          <p:nvPr/>
        </p:nvSpPr>
        <p:spPr bwMode="auto">
          <a:xfrm>
            <a:off x="2392349" y="3874087"/>
            <a:ext cx="2057841" cy="677150"/>
          </a:xfrm>
          <a:prstGeom prst="roundRect">
            <a:avLst>
              <a:gd name="adj" fmla="val 22318"/>
            </a:avLst>
          </a:prstGeom>
          <a:solidFill>
            <a:srgbClr val="7999AC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Generate ideas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5394B14-D5D9-4853-B51D-13833CF9F3F7}"/>
              </a:ext>
            </a:extLst>
          </p:cNvPr>
          <p:cNvSpPr>
            <a:spLocks/>
          </p:cNvSpPr>
          <p:nvPr/>
        </p:nvSpPr>
        <p:spPr bwMode="auto">
          <a:xfrm>
            <a:off x="4686167" y="3874087"/>
            <a:ext cx="2057841" cy="677150"/>
          </a:xfrm>
          <a:prstGeom prst="roundRect">
            <a:avLst>
              <a:gd name="adj" fmla="val 22318"/>
            </a:avLst>
          </a:prstGeom>
          <a:solidFill>
            <a:srgbClr val="7999AC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Synthesize outcomes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5B4840C-C4B2-49F4-B92B-B8FA077631D8}"/>
              </a:ext>
            </a:extLst>
          </p:cNvPr>
          <p:cNvSpPr>
            <a:spLocks/>
          </p:cNvSpPr>
          <p:nvPr/>
        </p:nvSpPr>
        <p:spPr bwMode="auto">
          <a:xfrm>
            <a:off x="6987629" y="3874087"/>
            <a:ext cx="2057841" cy="677150"/>
          </a:xfrm>
          <a:prstGeom prst="roundRect">
            <a:avLst>
              <a:gd name="adj" fmla="val 22318"/>
            </a:avLst>
          </a:prstGeom>
          <a:solidFill>
            <a:srgbClr val="7999AC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Communicate process </a:t>
            </a:r>
            <a:r>
              <a:rPr lang="en-US" altLang="en-US" sz="1650" u="sng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and</a:t>
            </a:r>
            <a:r>
              <a:rPr lang="en-US" altLang="en-US" sz="1650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764D8-F1F4-40BC-8760-6B2913B05DB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1" y="2179911"/>
            <a:ext cx="1692876" cy="1692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57A99-284C-42F6-88AC-5D658A30C2BF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79" y="2179912"/>
            <a:ext cx="1687018" cy="1692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DAF0A4-3FAE-4D43-9A92-E1F21A11D1EF}"/>
              </a:ext>
            </a:extLst>
          </p:cNvPr>
          <p:cNvSpPr txBox="1"/>
          <p:nvPr/>
        </p:nvSpPr>
        <p:spPr>
          <a:xfrm>
            <a:off x="70380" y="1035770"/>
            <a:ext cx="4118963" cy="592767"/>
          </a:xfrm>
          <a:prstGeom prst="roundRect">
            <a:avLst/>
          </a:prstGeom>
          <a:solidFill>
            <a:srgbClr val="841A3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A tactical approach…</a:t>
            </a:r>
          </a:p>
        </p:txBody>
      </p:sp>
    </p:spTree>
    <p:extLst>
      <p:ext uri="{BB962C8B-B14F-4D97-AF65-F5344CB8AC3E}">
        <p14:creationId xmlns:p14="http://schemas.microsoft.com/office/powerpoint/2010/main" val="42945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NO_convention_center">
  <a:themeElements>
    <a:clrScheme name="Custom 4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03366C"/>
      </a:accent1>
      <a:accent2>
        <a:srgbClr val="FEE599"/>
      </a:accent2>
      <a:accent3>
        <a:srgbClr val="A5A5A5"/>
      </a:accent3>
      <a:accent4>
        <a:srgbClr val="FFC000"/>
      </a:accent4>
      <a:accent5>
        <a:srgbClr val="5B9BD5"/>
      </a:accent5>
      <a:accent6>
        <a:srgbClr val="C2DFFD"/>
      </a:accent6>
      <a:hlink>
        <a:srgbClr val="0563C1"/>
      </a:hlink>
      <a:folHlink>
        <a:srgbClr val="F4B183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_convention_center.potx" id="{7CA0EDE4-D401-4FEC-A26D-75817ABF673A}" vid="{CAA29CCB-4D72-463F-90B8-18E4108F8F5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Aaron heustess, jonathan Whitehurst &amp; Lindsay Walker</Speakers>
    <Section xmlns="b47a5aad-adfb-4dac-9d3f-47090e67d565">Environmental</Section>
  </documentManagement>
</p:properties>
</file>

<file path=customXml/itemProps1.xml><?xml version="1.0" encoding="utf-8"?>
<ds:datastoreItem xmlns:ds="http://schemas.openxmlformats.org/officeDocument/2006/customXml" ds:itemID="{CC0E53CA-B936-4C5C-B3CF-59061EC336C2}"/>
</file>

<file path=customXml/itemProps2.xml><?xml version="1.0" encoding="utf-8"?>
<ds:datastoreItem xmlns:ds="http://schemas.openxmlformats.org/officeDocument/2006/customXml" ds:itemID="{BFC3B56F-A615-4F89-BCF2-7C45ED5ECCC2}"/>
</file>

<file path=customXml/itemProps3.xml><?xml version="1.0" encoding="utf-8"?>
<ds:datastoreItem xmlns:ds="http://schemas.openxmlformats.org/officeDocument/2006/customXml" ds:itemID="{B3BCF718-C695-43C0-9041-FE1D666803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On-screen Show (4:3)</PresentationFormat>
  <Paragraphs>310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Bryant Pro Light</vt:lpstr>
      <vt:lpstr>Calibri</vt:lpstr>
      <vt:lpstr>Calibri Light</vt:lpstr>
      <vt:lpstr>HelveticaNeueLT Com 45 Lt</vt:lpstr>
      <vt:lpstr>Times New Roman</vt:lpstr>
      <vt:lpstr>Tw Cen MT</vt:lpstr>
      <vt:lpstr>1_NO_convention_center</vt:lpstr>
      <vt:lpstr>Office Theme</vt:lpstr>
      <vt:lpstr>1_Office Theme</vt:lpstr>
      <vt:lpstr>Document</vt:lpstr>
      <vt:lpstr>Tactical Approach to Public Engagement  Mixing It Up</vt:lpstr>
      <vt:lpstr>PowerPoint Presentation</vt:lpstr>
      <vt:lpstr>One Word</vt:lpstr>
      <vt:lpstr>PowerPoint Presentation</vt:lpstr>
      <vt:lpstr>PowerPoint Presentation</vt:lpstr>
      <vt:lpstr>PowerPoint Presentation</vt:lpstr>
      <vt:lpstr>Conventional Approach (solving for “x”)</vt:lpstr>
      <vt:lpstr>Progressive Approach</vt:lpstr>
      <vt:lpstr>PowerPoint Presentation</vt:lpstr>
      <vt:lpstr>PowerPoint Presentation</vt:lpstr>
      <vt:lpstr>PowerPoint Presentation</vt:lpstr>
      <vt:lpstr>PowerPoint Presentation</vt:lpstr>
      <vt:lpstr>Engagement Strategy  (not just techniques)</vt:lpstr>
      <vt:lpstr>PowerPoint Presentation</vt:lpstr>
      <vt:lpstr>PowerPoint Presentation</vt:lpstr>
      <vt:lpstr>PowerPoint Presentation</vt:lpstr>
      <vt:lpstr>Priority Pyramid</vt:lpstr>
      <vt:lpstr>PowerPoint Presentation</vt:lpstr>
      <vt:lpstr>PowerPoint Presentation</vt:lpstr>
      <vt:lpstr>Public Engagement Plan</vt:lpstr>
      <vt:lpstr>Public Meeting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MetroQuest Survey</vt:lpstr>
      <vt:lpstr>PowerPoint Presentation</vt:lpstr>
      <vt:lpstr>Actionable Input | Ongoing Participation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2015-12-10T15:37:25Z</dcterms:created>
  <dcterms:modified xsi:type="dcterms:W3CDTF">2018-09-05T11:55:31Z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